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6" r:id="rId1"/>
  </p:sldMasterIdLst>
  <p:notesMasterIdLst>
    <p:notesMasterId r:id="rId35"/>
  </p:notesMasterIdLst>
  <p:handoutMasterIdLst>
    <p:handoutMasterId r:id="rId36"/>
  </p:handoutMasterIdLst>
  <p:sldIdLst>
    <p:sldId id="256" r:id="rId2"/>
    <p:sldId id="375" r:id="rId3"/>
    <p:sldId id="337" r:id="rId4"/>
    <p:sldId id="262" r:id="rId5"/>
    <p:sldId id="325" r:id="rId6"/>
    <p:sldId id="382" r:id="rId7"/>
    <p:sldId id="327" r:id="rId8"/>
    <p:sldId id="377" r:id="rId9"/>
    <p:sldId id="373" r:id="rId10"/>
    <p:sldId id="329" r:id="rId11"/>
    <p:sldId id="330" r:id="rId12"/>
    <p:sldId id="300" r:id="rId13"/>
    <p:sldId id="376" r:id="rId14"/>
    <p:sldId id="335" r:id="rId15"/>
    <p:sldId id="336" r:id="rId16"/>
    <p:sldId id="348" r:id="rId17"/>
    <p:sldId id="342" r:id="rId18"/>
    <p:sldId id="343" r:id="rId19"/>
    <p:sldId id="380" r:id="rId20"/>
    <p:sldId id="379" r:id="rId21"/>
    <p:sldId id="349" r:id="rId22"/>
    <p:sldId id="350" r:id="rId23"/>
    <p:sldId id="351" r:id="rId24"/>
    <p:sldId id="364" r:id="rId25"/>
    <p:sldId id="365" r:id="rId26"/>
    <p:sldId id="366" r:id="rId27"/>
    <p:sldId id="367" r:id="rId28"/>
    <p:sldId id="346" r:id="rId29"/>
    <p:sldId id="368" r:id="rId30"/>
    <p:sldId id="347" r:id="rId31"/>
    <p:sldId id="270" r:id="rId32"/>
    <p:sldId id="297" r:id="rId33"/>
    <p:sldId id="298" r:id="rId34"/>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ahoma" pitchFamily="34" charset="0"/>
        <a:ea typeface="+mn-ea"/>
        <a:cs typeface="Times New Roman" pitchFamily="18" charset="0"/>
      </a:defRPr>
    </a:lvl1pPr>
    <a:lvl2pPr marL="457200" algn="ctr" rtl="0" fontAlgn="base">
      <a:spcBef>
        <a:spcPct val="0"/>
      </a:spcBef>
      <a:spcAft>
        <a:spcPct val="0"/>
      </a:spcAft>
      <a:defRPr kern="1200">
        <a:solidFill>
          <a:schemeClr val="tx1"/>
        </a:solidFill>
        <a:latin typeface="Tahoma" pitchFamily="34" charset="0"/>
        <a:ea typeface="+mn-ea"/>
        <a:cs typeface="Times New Roman" pitchFamily="18" charset="0"/>
      </a:defRPr>
    </a:lvl2pPr>
    <a:lvl3pPr marL="914400" algn="ctr" rtl="0" fontAlgn="base">
      <a:spcBef>
        <a:spcPct val="0"/>
      </a:spcBef>
      <a:spcAft>
        <a:spcPct val="0"/>
      </a:spcAft>
      <a:defRPr kern="1200">
        <a:solidFill>
          <a:schemeClr val="tx1"/>
        </a:solidFill>
        <a:latin typeface="Tahoma" pitchFamily="34" charset="0"/>
        <a:ea typeface="+mn-ea"/>
        <a:cs typeface="Times New Roman" pitchFamily="18" charset="0"/>
      </a:defRPr>
    </a:lvl3pPr>
    <a:lvl4pPr marL="1371600" algn="ctr" rtl="0" fontAlgn="base">
      <a:spcBef>
        <a:spcPct val="0"/>
      </a:spcBef>
      <a:spcAft>
        <a:spcPct val="0"/>
      </a:spcAft>
      <a:defRPr kern="1200">
        <a:solidFill>
          <a:schemeClr val="tx1"/>
        </a:solidFill>
        <a:latin typeface="Tahoma" pitchFamily="34" charset="0"/>
        <a:ea typeface="+mn-ea"/>
        <a:cs typeface="Times New Roman" pitchFamily="18" charset="0"/>
      </a:defRPr>
    </a:lvl4pPr>
    <a:lvl5pPr marL="1828800" algn="ctr" rtl="0" fontAlgn="base">
      <a:spcBef>
        <a:spcPct val="0"/>
      </a:spcBef>
      <a:spcAft>
        <a:spcPct val="0"/>
      </a:spcAft>
      <a:defRPr kern="1200">
        <a:solidFill>
          <a:schemeClr val="tx1"/>
        </a:solidFill>
        <a:latin typeface="Tahoma" pitchFamily="34" charset="0"/>
        <a:ea typeface="+mn-ea"/>
        <a:cs typeface="Times New Roman" pitchFamily="18" charset="0"/>
      </a:defRPr>
    </a:lvl5pPr>
    <a:lvl6pPr marL="2286000" algn="l" defTabSz="914400" rtl="0" eaLnBrk="1" latinLnBrk="0" hangingPunct="1">
      <a:defRPr kern="1200">
        <a:solidFill>
          <a:schemeClr val="tx1"/>
        </a:solidFill>
        <a:latin typeface="Tahoma" pitchFamily="34" charset="0"/>
        <a:ea typeface="+mn-ea"/>
        <a:cs typeface="Times New Roman" pitchFamily="18" charset="0"/>
      </a:defRPr>
    </a:lvl6pPr>
    <a:lvl7pPr marL="2743200" algn="l" defTabSz="914400" rtl="0" eaLnBrk="1" latinLnBrk="0" hangingPunct="1">
      <a:defRPr kern="1200">
        <a:solidFill>
          <a:schemeClr val="tx1"/>
        </a:solidFill>
        <a:latin typeface="Tahoma" pitchFamily="34" charset="0"/>
        <a:ea typeface="+mn-ea"/>
        <a:cs typeface="Times New Roman" pitchFamily="18" charset="0"/>
      </a:defRPr>
    </a:lvl7pPr>
    <a:lvl8pPr marL="3200400" algn="l" defTabSz="914400" rtl="0" eaLnBrk="1" latinLnBrk="0" hangingPunct="1">
      <a:defRPr kern="1200">
        <a:solidFill>
          <a:schemeClr val="tx1"/>
        </a:solidFill>
        <a:latin typeface="Tahoma" pitchFamily="34" charset="0"/>
        <a:ea typeface="+mn-ea"/>
        <a:cs typeface="Times New Roman" pitchFamily="18" charset="0"/>
      </a:defRPr>
    </a:lvl8pPr>
    <a:lvl9pPr marL="3657600" algn="l" defTabSz="914400" rtl="0" eaLnBrk="1" latinLnBrk="0" hangingPunct="1">
      <a:defRPr kern="1200">
        <a:solidFill>
          <a:schemeClr val="tx1"/>
        </a:solidFill>
        <a:latin typeface="Tahom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a:srgbClr val="31EFCB"/>
    <a:srgbClr val="A8EEFE"/>
    <a:srgbClr val="96EAFE"/>
    <a:srgbClr val="7C5989"/>
    <a:srgbClr val="000066"/>
    <a:srgbClr val="333399"/>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p:scale>
          <a:sx n="90" d="100"/>
          <a:sy n="90" d="100"/>
        </p:scale>
        <p:origin x="-942"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6F324DE-3FAB-4BAC-98DC-D4CB4A12910B}" type="datetimeFigureOut">
              <a:rPr lang="en-US"/>
              <a:pPr>
                <a:defRPr/>
              </a:pPr>
              <a:t>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E4071DF-388B-4BDB-BFD6-5DAA9324461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09" charset="0"/>
                <a:cs typeface="Times New Roman" pitchFamily="-109" charset="0"/>
              </a:defRPr>
            </a:lvl1pPr>
          </a:lstStyle>
          <a:p>
            <a:pPr>
              <a:defRPr/>
            </a:pPr>
            <a:endParaRPr lang="en-US"/>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9" charset="0"/>
                <a:cs typeface="Times New Roman" pitchFamily="-109"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09" charset="0"/>
                <a:cs typeface="Times New Roman" pitchFamily="-109" charset="0"/>
              </a:defRPr>
            </a:lvl1pPr>
          </a:lstStyle>
          <a:p>
            <a:pPr>
              <a:defRPr/>
            </a:pPr>
            <a:endParaRPr lang="en-US"/>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9" charset="0"/>
                <a:cs typeface="Times New Roman" pitchFamily="-109" charset="0"/>
              </a:defRPr>
            </a:lvl1pPr>
          </a:lstStyle>
          <a:p>
            <a:pPr>
              <a:defRPr/>
            </a:pPr>
            <a:fld id="{E3C059C8-73AA-4EA7-B3C0-3012BCE6FF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Times New Roman" pitchFamily="-109" charset="0"/>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79AA0B2-9DB0-4214-A952-D13F75C41041}" type="slidenum">
              <a:rPr lang="en-US" smtClean="0">
                <a:latin typeface="Times New Roman" pitchFamily="18" charset="0"/>
                <a:cs typeface="Times New Roman" pitchFamily="18" charset="0"/>
              </a:rPr>
              <a:pPr/>
              <a:t>1</a:t>
            </a:fld>
            <a:endParaRPr lang="en-US" smtClean="0">
              <a:latin typeface="Times New Roman" pitchFamily="18" charset="0"/>
              <a:cs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6258D56-9832-43DE-842E-F25B5C988994}" type="slidenum">
              <a:rPr lang="en-US" smtClean="0">
                <a:latin typeface="Times New Roman" pitchFamily="18" charset="0"/>
                <a:cs typeface="Times New Roman" pitchFamily="18" charset="0"/>
              </a:rPr>
              <a:pPr/>
              <a:t>3</a:t>
            </a:fld>
            <a:endParaRPr lang="en-US" smtClean="0">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2229554-F05A-42E9-A183-9B12EEAAEE9B}" type="slidenum">
              <a:rPr lang="en-US" smtClean="0">
                <a:latin typeface="Times New Roman" pitchFamily="18" charset="0"/>
                <a:cs typeface="Times New Roman" pitchFamily="18" charset="0"/>
              </a:rPr>
              <a:pPr/>
              <a:t>4</a:t>
            </a:fld>
            <a:endParaRPr lang="en-US" smtClean="0">
              <a:latin typeface="Times New Roman" pitchFamily="18" charset="0"/>
              <a:cs typeface="Times New Roman" pitchFamily="18" charset="0"/>
            </a:endParaRPr>
          </a:p>
        </p:txBody>
      </p:sp>
      <p:sp>
        <p:nvSpPr>
          <p:cNvPr id="52227" name="Rectangle 1026"/>
          <p:cNvSpPr>
            <a:spLocks noGrp="1" noRot="1" noChangeAspect="1" noChangeArrowheads="1" noTextEdit="1"/>
          </p:cNvSpPr>
          <p:nvPr>
            <p:ph type="sldImg"/>
          </p:nvPr>
        </p:nvSpPr>
        <p:spPr>
          <a:ln/>
        </p:spPr>
      </p:sp>
      <p:sp>
        <p:nvSpPr>
          <p:cNvPr id="52228" name="Rectangle 1027"/>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523B7C-4839-48A2-92FD-E9186E130BFC}" type="slidenum">
              <a:rPr lang="en-US" smtClean="0">
                <a:latin typeface="Times New Roman" pitchFamily="18" charset="0"/>
                <a:cs typeface="Times New Roman" pitchFamily="18" charset="0"/>
              </a:rPr>
              <a:pPr/>
              <a:t>5</a:t>
            </a:fld>
            <a:endParaRPr lang="en-US" smtClean="0">
              <a:latin typeface="Times New Roman" pitchFamily="18" charset="0"/>
              <a:cs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E104C1F-DFDA-4CD4-A34F-64391E78F204}" type="slidenum">
              <a:rPr lang="en-US" smtClean="0">
                <a:latin typeface="Times New Roman" pitchFamily="18" charset="0"/>
                <a:cs typeface="Times New Roman" pitchFamily="18" charset="0"/>
              </a:rPr>
              <a:pPr/>
              <a:t>8</a:t>
            </a:fld>
            <a:endParaRPr lang="en-US" dirty="0" smtClean="0">
              <a:latin typeface="Times New Roman" pitchFamily="18" charset="0"/>
              <a:cs typeface="Times New Roman" pitchFamily="18"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en-US"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2609208-D6AE-44C3-B668-2F904D9F16FE}" type="slidenum">
              <a:rPr lang="en-US" smtClean="0">
                <a:latin typeface="Times New Roman" pitchFamily="18" charset="0"/>
                <a:cs typeface="Times New Roman" pitchFamily="18" charset="0"/>
              </a:rPr>
              <a:pPr/>
              <a:t>11</a:t>
            </a:fld>
            <a:endParaRPr lang="en-US" smtClean="0">
              <a:latin typeface="Times New Roman" pitchFamily="18" charset="0"/>
              <a:cs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18631BA-AB3A-43F5-86F9-51D50160C32B}" type="slidenum">
              <a:rPr lang="en-US" smtClean="0">
                <a:latin typeface="Times New Roman" pitchFamily="18" charset="0"/>
                <a:cs typeface="Times New Roman" pitchFamily="18" charset="0"/>
              </a:rPr>
              <a:pPr/>
              <a:t>13</a:t>
            </a:fld>
            <a:endParaRPr lang="en-US" smtClean="0">
              <a:latin typeface="Times New Roman" pitchFamily="18" charset="0"/>
              <a:cs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5A47B984-28ED-4448-B375-CCD6495AEC5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B2E368C-58D4-4106-820E-CB64FA0F50D8}"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6EF856B4-47D6-4FCF-9A5C-AF1E8EB75E92}"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685800"/>
            <a:ext cx="9144000" cy="4724400"/>
          </a:xfrm>
        </p:spPr>
        <p:txBody>
          <a:bodyPr rtlCol="0">
            <a:normAutofit/>
          </a:bodyPr>
          <a:lstStyle/>
          <a:p>
            <a:pPr lvl="0"/>
            <a:endParaRPr lang="en-US" noProof="0"/>
          </a:p>
        </p:txBody>
      </p:sp>
      <p:sp>
        <p:nvSpPr>
          <p:cNvPr id="4" name="Date Placeholder 3"/>
          <p:cNvSpPr>
            <a:spLocks noGrp="1"/>
          </p:cNvSpPr>
          <p:nvPr>
            <p:ph type="dt" sz="half" idx="10"/>
          </p:nvPr>
        </p:nvSpPr>
        <p:spPr>
          <a:xfrm>
            <a:off x="0" y="6629400"/>
            <a:ext cx="1905000" cy="2286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629400"/>
            <a:ext cx="2895600" cy="2286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39000" y="6629400"/>
            <a:ext cx="1905000" cy="228600"/>
          </a:xfrm>
        </p:spPr>
        <p:txBody>
          <a:bodyPr/>
          <a:lstStyle>
            <a:lvl1pPr>
              <a:defRPr/>
            </a:lvl1pPr>
          </a:lstStyle>
          <a:p>
            <a:pPr>
              <a:defRPr/>
            </a:pPr>
            <a:fld id="{84B6856E-9409-4FE8-B68B-17D4E8D247F2}"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2C26DBD-E5DA-468A-9681-6179D5F35AC8}"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3453F669-C970-4EF3-97FB-82770557FCE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F0EA755C-A104-4E55-9A57-59D0DF055A36}"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B2465B86-090B-4083-9082-BA592538913C}"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A172DD2A-304F-4E8D-8E19-B51EBFDE6871}"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4857F84F-D9D3-4C24-92CB-A7FBBABCA5EC}"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C000CE0-532E-4B90-91BD-0A52F78AB131}"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4FD7CBA-55E0-4033-96BA-0EDDEAFF2723}"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864BDA25-A0FF-40AD-9BE7-C602B5406B6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ps.lsps.misd.net/public/hom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lakeshoreschool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facweb.stvincent.edu/l2l/gweiers/english.JPG" TargetMode="External"/><Relationship Id="rId4" Type="http://schemas.openxmlformats.org/officeDocument/2006/relationships/hyperlink" Target="http://www.lakeshoreschools.org/docs/CourseBook201617.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p:txBody>
          <a:bodyPr/>
          <a:lstStyle/>
          <a:p>
            <a:pPr algn="ctr"/>
            <a:r>
              <a:rPr lang="en-US" dirty="0" smtClean="0">
                <a:solidFill>
                  <a:srgbClr val="C00000"/>
                </a:solidFill>
              </a:rPr>
              <a:t>Lake Shore High School</a:t>
            </a:r>
          </a:p>
        </p:txBody>
      </p:sp>
      <p:sp>
        <p:nvSpPr>
          <p:cNvPr id="3075" name="Rectangle 3"/>
          <p:cNvSpPr>
            <a:spLocks noGrp="1" noChangeArrowheads="1"/>
          </p:cNvSpPr>
          <p:nvPr>
            <p:ph type="subTitle" idx="1"/>
          </p:nvPr>
        </p:nvSpPr>
        <p:spPr/>
        <p:txBody>
          <a:bodyPr>
            <a:normAutofit/>
          </a:bodyPr>
          <a:lstStyle/>
          <a:p>
            <a:pPr algn="ctr"/>
            <a:r>
              <a:rPr lang="en-US" sz="3200" dirty="0" smtClean="0">
                <a:solidFill>
                  <a:srgbClr val="C00000"/>
                </a:solidFill>
              </a:rPr>
              <a:t>Freshman Course Registration</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76200"/>
            <a:ext cx="7162800" cy="1447800"/>
          </a:xfrm>
        </p:spPr>
        <p:txBody>
          <a:bodyPr>
            <a:normAutofit/>
          </a:bodyPr>
          <a:lstStyle/>
          <a:p>
            <a:pPr algn="ctr"/>
            <a:r>
              <a:rPr lang="en-US" dirty="0" smtClean="0">
                <a:solidFill>
                  <a:srgbClr val="FF0000"/>
                </a:solidFill>
              </a:rPr>
              <a:t>Courses you will take </a:t>
            </a:r>
            <a:br>
              <a:rPr lang="en-US" dirty="0" smtClean="0">
                <a:solidFill>
                  <a:srgbClr val="FF0000"/>
                </a:solidFill>
              </a:rPr>
            </a:br>
            <a:r>
              <a:rPr lang="en-US" dirty="0" smtClean="0">
                <a:solidFill>
                  <a:srgbClr val="FF0000"/>
                </a:solidFill>
              </a:rPr>
              <a:t>as a 9th grade student</a:t>
            </a:r>
          </a:p>
        </p:txBody>
      </p:sp>
      <p:graphicFrame>
        <p:nvGraphicFramePr>
          <p:cNvPr id="116792" name="Group 56"/>
          <p:cNvGraphicFramePr>
            <a:graphicFrameLocks noGrp="1"/>
          </p:cNvGraphicFramePr>
          <p:nvPr>
            <p:ph type="tbl" idx="1"/>
          </p:nvPr>
        </p:nvGraphicFramePr>
        <p:xfrm>
          <a:off x="2286000" y="1524000"/>
          <a:ext cx="3581400" cy="4876800"/>
        </p:xfrm>
        <a:graphic>
          <a:graphicData uri="http://schemas.openxmlformats.org/drawingml/2006/table">
            <a:tbl>
              <a:tblPr/>
              <a:tblGrid>
                <a:gridCol w="35814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9</a:t>
                      </a:r>
                      <a:r>
                        <a:rPr kumimoji="0" lang="en-US" sz="1400" b="1" i="1" u="none" strike="noStrike" cap="none" normalizeH="0" baseline="30000" dirty="0" smtClean="0">
                          <a:ln>
                            <a:noFill/>
                          </a:ln>
                          <a:solidFill>
                            <a:srgbClr val="FF0000"/>
                          </a:solidFill>
                          <a:effectLst/>
                          <a:latin typeface="Arial" pitchFamily="34" charset="0"/>
                          <a:cs typeface="Arial" pitchFamily="34" charset="0"/>
                        </a:rPr>
                        <a:t>th</a:t>
                      </a:r>
                      <a:r>
                        <a:rPr kumimoji="0" lang="en-US" sz="1400" b="1" i="1" u="none" strike="noStrike" cap="none" normalizeH="0" baseline="0" dirty="0" smtClean="0">
                          <a:ln>
                            <a:noFill/>
                          </a:ln>
                          <a:solidFill>
                            <a:srgbClr val="FF0000"/>
                          </a:solidFill>
                          <a:effectLst/>
                          <a:latin typeface="Arial" pitchFamily="34" charset="0"/>
                          <a:cs typeface="Arial" pitchFamily="34" charset="0"/>
                        </a:rPr>
                        <a:t> Grade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1 – Literature and Rhetoric 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2 – Literature and Rhetoric 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3 – Literature and Rhetoric 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4 – World History 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5 – World History II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6 – Biology I 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7 – Biology I 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8 – Earth Science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9 – Math: Algebra 1 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1" u="none" strike="noStrike" cap="none" normalizeH="0" baseline="0" dirty="0" smtClean="0">
                          <a:ln>
                            <a:noFill/>
                          </a:ln>
                          <a:solidFill>
                            <a:srgbClr val="FF0000"/>
                          </a:solidFill>
                          <a:effectLst/>
                          <a:latin typeface="Arial" pitchFamily="34" charset="0"/>
                          <a:cs typeface="Arial" pitchFamily="34" charset="0"/>
                        </a:rPr>
                        <a:t>10 – Math: Algebra 1 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1" u="none" strike="noStrike" cap="none" normalizeH="0" baseline="0" dirty="0" smtClean="0">
                          <a:ln>
                            <a:noFill/>
                          </a:ln>
                          <a:solidFill>
                            <a:srgbClr val="FF0000"/>
                          </a:solidFill>
                          <a:effectLst/>
                          <a:latin typeface="Arial" pitchFamily="34" charset="0"/>
                          <a:cs typeface="Arial" pitchFamily="34" charset="0"/>
                        </a:rPr>
                        <a:t>12 – Math: Algebra 1 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12 – Career/Tech Foundation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13 – Physical Education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14 – Elective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rgbClr val="FF0000"/>
                          </a:solidFill>
                          <a:effectLst/>
                          <a:latin typeface="Arial" pitchFamily="34" charset="0"/>
                          <a:cs typeface="Arial" pitchFamily="34" charset="0"/>
                        </a:rPr>
                        <a:t>15 - Elective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pPr algn="ctr"/>
            <a:r>
              <a:rPr lang="en-US" dirty="0" smtClean="0">
                <a:solidFill>
                  <a:srgbClr val="FF0000"/>
                </a:solidFill>
              </a:rPr>
              <a:t>What will a common 9th grade schedule look like ?</a:t>
            </a:r>
          </a:p>
        </p:txBody>
      </p:sp>
      <p:graphicFrame>
        <p:nvGraphicFramePr>
          <p:cNvPr id="135214" name="Group 46"/>
          <p:cNvGraphicFramePr>
            <a:graphicFrameLocks noGrp="1"/>
          </p:cNvGraphicFramePr>
          <p:nvPr/>
        </p:nvGraphicFramePr>
        <p:xfrm>
          <a:off x="304800" y="1600200"/>
          <a:ext cx="7620000" cy="4450081"/>
        </p:xfrm>
        <a:graphic>
          <a:graphicData uri="http://schemas.openxmlformats.org/drawingml/2006/table">
            <a:tbl>
              <a:tblPr/>
              <a:tblGrid>
                <a:gridCol w="2514600"/>
                <a:gridCol w="2514600"/>
                <a:gridCol w="2590800"/>
              </a:tblGrid>
              <a:tr h="627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Fall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Winter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Spring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Literature and Rhetoric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Career &amp;Tech Foundation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Literature and Rhetoric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Algebra I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Algebra I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Physical Education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FF0000"/>
                          </a:solidFill>
                          <a:effectLst/>
                          <a:latin typeface="Arial" pitchFamily="34" charset="0"/>
                          <a:cs typeface="Arial" pitchFamily="34" charset="0"/>
                        </a:rPr>
                        <a:t>World History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Literature and Rhetoric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World History II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Biology I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Biology I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Earth Science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FF0000"/>
                          </a:solidFill>
                          <a:effectLst/>
                          <a:latin typeface="Arial" pitchFamily="34" charset="0"/>
                          <a:cs typeface="Arial" pitchFamily="34" charset="0"/>
                        </a:rPr>
                        <a:t>Elective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Elective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00"/>
                          </a:solidFill>
                          <a:effectLst/>
                          <a:latin typeface="Arial" pitchFamily="34" charset="0"/>
                          <a:cs typeface="Arial" pitchFamily="34" charset="0"/>
                        </a:rPr>
                        <a:t>Algebra I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ctr"/>
            <a:r>
              <a:rPr lang="en-US" dirty="0" smtClean="0">
                <a:solidFill>
                  <a:srgbClr val="FF0000"/>
                </a:solidFill>
              </a:rPr>
              <a:t>Scheduling Time Line</a:t>
            </a:r>
          </a:p>
        </p:txBody>
      </p:sp>
      <p:sp>
        <p:nvSpPr>
          <p:cNvPr id="176131" name="Rectangle 3"/>
          <p:cNvSpPr>
            <a:spLocks noGrp="1" noChangeArrowheads="1"/>
          </p:cNvSpPr>
          <p:nvPr>
            <p:ph idx="1"/>
          </p:nvPr>
        </p:nvSpPr>
        <p:spPr/>
        <p:txBody>
          <a:bodyPr/>
          <a:lstStyle/>
          <a:p>
            <a:r>
              <a:rPr lang="en-US" b="1" dirty="0" smtClean="0">
                <a:solidFill>
                  <a:srgbClr val="FF0000"/>
                </a:solidFill>
              </a:rPr>
              <a:t>Registration sheets must be completed, signed by you and your parent and brought back to school on February 21</a:t>
            </a:r>
            <a:r>
              <a:rPr lang="en-US" b="1" baseline="30000" dirty="0" smtClean="0">
                <a:solidFill>
                  <a:srgbClr val="FF0000"/>
                </a:solidFill>
              </a:rPr>
              <a:t>st</a:t>
            </a:r>
            <a:r>
              <a:rPr lang="en-US" b="1" dirty="0" smtClean="0">
                <a:solidFill>
                  <a:srgbClr val="FF0000"/>
                </a:solidFill>
              </a:rPr>
              <a:t> and 22</a:t>
            </a:r>
            <a:r>
              <a:rPr lang="en-US" b="1" baseline="30000" dirty="0" smtClean="0">
                <a:solidFill>
                  <a:srgbClr val="FF0000"/>
                </a:solidFill>
              </a:rPr>
              <a:t>nd</a:t>
            </a:r>
            <a:r>
              <a:rPr lang="en-US" b="1" dirty="0" smtClean="0">
                <a:solidFill>
                  <a:srgbClr val="FF0000"/>
                </a:solidFill>
              </a:rPr>
              <a:t>.</a:t>
            </a:r>
          </a:p>
          <a:p>
            <a:r>
              <a:rPr lang="en-US" b="1" dirty="0" smtClean="0">
                <a:solidFill>
                  <a:srgbClr val="FF0000"/>
                </a:solidFill>
              </a:rPr>
              <a:t>On February 21</a:t>
            </a:r>
            <a:r>
              <a:rPr lang="en-US" b="1" baseline="30000" dirty="0" smtClean="0">
                <a:solidFill>
                  <a:srgbClr val="FF0000"/>
                </a:solidFill>
              </a:rPr>
              <a:t>st</a:t>
            </a:r>
            <a:r>
              <a:rPr lang="en-US" b="1" dirty="0" smtClean="0">
                <a:solidFill>
                  <a:srgbClr val="FF0000"/>
                </a:solidFill>
              </a:rPr>
              <a:t> and February 22</a:t>
            </a:r>
            <a:r>
              <a:rPr lang="en-US" b="1" baseline="30000" dirty="0" smtClean="0">
                <a:solidFill>
                  <a:srgbClr val="FF0000"/>
                </a:solidFill>
              </a:rPr>
              <a:t>nd</a:t>
            </a:r>
            <a:r>
              <a:rPr lang="en-US" b="1" dirty="0" smtClean="0">
                <a:solidFill>
                  <a:srgbClr val="FF0000"/>
                </a:solidFill>
              </a:rPr>
              <a:t>, the counselors will begin meeting with you to finalize your course selections for next school year.</a:t>
            </a:r>
          </a:p>
          <a:p>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 calcmode="lin" valueType="num">
                                      <p:cBhvr additive="base">
                                        <p:cTn id="13" dur="500" fill="hold"/>
                                        <p:tgtEl>
                                          <p:spTgt spid="176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61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fontAlgn="auto" hangingPunct="1">
              <a:spcAft>
                <a:spcPts val="0"/>
              </a:spcAft>
              <a:defRPr/>
            </a:pPr>
            <a:r>
              <a:rPr u="sng" dirty="0" smtClean="0">
                <a:solidFill>
                  <a:srgbClr val="C00000"/>
                </a:solidFill>
                <a:effectLst>
                  <a:outerShdw blurRad="38100" dist="38100" dir="2700000" algn="tl">
                    <a:srgbClr val="000000"/>
                  </a:outerShdw>
                </a:effectLst>
              </a:rPr>
              <a:t>Scheduling Time Line</a:t>
            </a:r>
          </a:p>
        </p:txBody>
      </p:sp>
      <p:sp>
        <p:nvSpPr>
          <p:cNvPr id="48131" name="Rectangle 3"/>
          <p:cNvSpPr>
            <a:spLocks noGrp="1" noChangeArrowheads="1"/>
          </p:cNvSpPr>
          <p:nvPr>
            <p:ph sz="half" idx="1"/>
          </p:nvPr>
        </p:nvSpPr>
        <p:spPr/>
        <p:txBody>
          <a:bodyPr>
            <a:normAutofit/>
          </a:bodyPr>
          <a:lstStyle/>
          <a:p>
            <a:pPr marL="0" indent="0" eaLnBrk="1" hangingPunct="1">
              <a:lnSpc>
                <a:spcPct val="90000"/>
              </a:lnSpc>
              <a:buFont typeface="Wingdings 2" pitchFamily="18" charset="2"/>
              <a:buNone/>
            </a:pPr>
            <a:r>
              <a:rPr lang="en-US" sz="1600" b="1" dirty="0" smtClean="0">
                <a:solidFill>
                  <a:srgbClr val="FF0000"/>
                </a:solidFill>
                <a:ea typeface="ＭＳ Ｐゴシック" pitchFamily="34" charset="-128"/>
              </a:rPr>
              <a:t>March-May</a:t>
            </a:r>
            <a:endParaRPr lang="en-US" sz="1600" dirty="0" smtClean="0">
              <a:solidFill>
                <a:srgbClr val="FF0000"/>
              </a:solidFill>
              <a:ea typeface="ＭＳ Ｐゴシック" pitchFamily="34" charset="-128"/>
            </a:endParaRPr>
          </a:p>
          <a:p>
            <a:pPr marL="0" indent="0" eaLnBrk="1" hangingPunct="1">
              <a:lnSpc>
                <a:spcPct val="90000"/>
              </a:lnSpc>
              <a:buFont typeface="Wingdings 2" pitchFamily="18" charset="2"/>
              <a:buNone/>
            </a:pPr>
            <a:r>
              <a:rPr lang="en-US" sz="1600" dirty="0" smtClean="0">
                <a:solidFill>
                  <a:srgbClr val="FF0000"/>
                </a:solidFill>
                <a:ea typeface="ＭＳ Ｐゴシック" pitchFamily="34" charset="-128"/>
              </a:rPr>
              <a:t>Electronic course requests will be tabulated to determine course offerings and staffing for the upcoming school year.</a:t>
            </a:r>
          </a:p>
          <a:p>
            <a:pPr marL="0" indent="0" eaLnBrk="1" hangingPunct="1">
              <a:lnSpc>
                <a:spcPct val="90000"/>
              </a:lnSpc>
              <a:buFont typeface="Wingdings 2" pitchFamily="18" charset="2"/>
              <a:buNone/>
            </a:pPr>
            <a:endParaRPr lang="en-US" sz="1600" dirty="0" smtClean="0">
              <a:solidFill>
                <a:srgbClr val="FF0000"/>
              </a:solidFill>
              <a:ea typeface="ＭＳ Ｐゴシック" pitchFamily="34" charset="-128"/>
            </a:endParaRPr>
          </a:p>
          <a:p>
            <a:pPr marL="0" indent="0" eaLnBrk="1" hangingPunct="1">
              <a:lnSpc>
                <a:spcPct val="90000"/>
              </a:lnSpc>
              <a:buFont typeface="Wingdings 2" pitchFamily="18" charset="2"/>
              <a:buNone/>
            </a:pPr>
            <a:r>
              <a:rPr lang="en-US" sz="1600" b="1" dirty="0" smtClean="0">
                <a:solidFill>
                  <a:srgbClr val="FF0000"/>
                </a:solidFill>
                <a:ea typeface="ＭＳ Ｐゴシック" pitchFamily="34" charset="-128"/>
              </a:rPr>
              <a:t>August</a:t>
            </a:r>
            <a:endParaRPr lang="en-US" sz="1600" dirty="0" smtClean="0">
              <a:solidFill>
                <a:srgbClr val="FF0000"/>
              </a:solidFill>
              <a:ea typeface="ＭＳ Ｐゴシック" pitchFamily="34" charset="-128"/>
            </a:endParaRPr>
          </a:p>
          <a:p>
            <a:pPr marL="0" indent="0" eaLnBrk="1" hangingPunct="1">
              <a:lnSpc>
                <a:spcPct val="90000"/>
              </a:lnSpc>
              <a:buFont typeface="Wingdings 2" pitchFamily="18" charset="2"/>
              <a:buNone/>
            </a:pPr>
            <a:r>
              <a:rPr lang="en-US" sz="1600" dirty="0" smtClean="0">
                <a:solidFill>
                  <a:srgbClr val="FF0000"/>
                </a:solidFill>
                <a:ea typeface="ＭＳ Ｐゴシック" pitchFamily="34" charset="-128"/>
              </a:rPr>
              <a:t>Students will attend a registration day. During this time, students may purchase their yearbooks, have their school pictures taken, and are provided with their locker combination and location for the school year. At this time, students may also be given an updated schedule if staffing or course changes were made during the summer vacation.</a:t>
            </a:r>
          </a:p>
        </p:txBody>
      </p:sp>
      <p:sp>
        <p:nvSpPr>
          <p:cNvPr id="48132" name="Rectangle 4"/>
          <p:cNvSpPr>
            <a:spLocks noGrp="1" noChangeArrowheads="1"/>
          </p:cNvSpPr>
          <p:nvPr>
            <p:ph sz="half" idx="2"/>
          </p:nvPr>
        </p:nvSpPr>
        <p:spPr/>
        <p:txBody>
          <a:bodyPr>
            <a:normAutofit/>
          </a:bodyPr>
          <a:lstStyle/>
          <a:p>
            <a:pPr marL="0" indent="0" algn="ctr" eaLnBrk="1" hangingPunct="1">
              <a:lnSpc>
                <a:spcPct val="90000"/>
              </a:lnSpc>
              <a:buFont typeface="Wingdings 2" pitchFamily="18" charset="2"/>
              <a:buNone/>
            </a:pPr>
            <a:r>
              <a:rPr lang="en-US" sz="2800" b="1" dirty="0" smtClean="0">
                <a:solidFill>
                  <a:srgbClr val="FF0000"/>
                </a:solidFill>
                <a:ea typeface="ＭＳ Ｐゴシック" pitchFamily="34" charset="-128"/>
                <a:cs typeface="Tahoma" pitchFamily="34" charset="0"/>
              </a:rPr>
              <a:t>Schedule Changes</a:t>
            </a:r>
            <a:endParaRPr lang="en-US" sz="2800" dirty="0" smtClean="0">
              <a:solidFill>
                <a:srgbClr val="FF0000"/>
              </a:solidFill>
              <a:ea typeface="ＭＳ Ｐゴシック" pitchFamily="34" charset="-128"/>
              <a:cs typeface="Tahoma" pitchFamily="34" charset="0"/>
            </a:endParaRPr>
          </a:p>
          <a:p>
            <a:pPr marL="0" indent="0" eaLnBrk="1" hangingPunct="1">
              <a:lnSpc>
                <a:spcPct val="90000"/>
              </a:lnSpc>
              <a:buFont typeface="Wingdings 2" pitchFamily="18" charset="2"/>
              <a:buNone/>
            </a:pPr>
            <a:endParaRPr lang="en-US" sz="1500" dirty="0" smtClean="0">
              <a:solidFill>
                <a:srgbClr val="FF0000"/>
              </a:solidFill>
              <a:ea typeface="ＭＳ Ｐゴシック" pitchFamily="34" charset="-128"/>
              <a:cs typeface="Tahoma" pitchFamily="34" charset="0"/>
            </a:endParaRPr>
          </a:p>
          <a:p>
            <a:pPr marL="0" indent="0" eaLnBrk="1" hangingPunct="1">
              <a:lnSpc>
                <a:spcPct val="90000"/>
              </a:lnSpc>
              <a:buFont typeface="Wingdings 2" pitchFamily="18" charset="2"/>
              <a:buNone/>
            </a:pPr>
            <a:r>
              <a:rPr lang="en-US" sz="1600" dirty="0" smtClean="0">
                <a:solidFill>
                  <a:srgbClr val="FF0000"/>
                </a:solidFill>
                <a:ea typeface="ＭＳ Ｐゴシック" pitchFamily="34" charset="-128"/>
                <a:cs typeface="Tahoma" pitchFamily="34" charset="0"/>
              </a:rPr>
              <a:t>Each year, a new master schedule is created to accommodate students</a:t>
            </a:r>
            <a:r>
              <a:rPr lang="en-US" sz="1600" dirty="0" smtClean="0">
                <a:solidFill>
                  <a:srgbClr val="FF0000"/>
                </a:solidFill>
                <a:latin typeface="Times New Roman" pitchFamily="18" charset="0"/>
                <a:ea typeface="ＭＳ Ｐゴシック" pitchFamily="34" charset="-128"/>
                <a:cs typeface="Tahoma" pitchFamily="34" charset="0"/>
              </a:rPr>
              <a:t>’</a:t>
            </a:r>
            <a:r>
              <a:rPr lang="en-US" sz="1600" dirty="0" smtClean="0">
                <a:solidFill>
                  <a:srgbClr val="FF0000"/>
                </a:solidFill>
                <a:ea typeface="ＭＳ Ｐゴシック" pitchFamily="34" charset="-128"/>
                <a:cs typeface="Tahoma" pitchFamily="34" charset="0"/>
              </a:rPr>
              <a:t> course requests made during registration in February and March. Faculty members are employed, textbooks are purchased, and rooms are assigned on the basis of these requests.</a:t>
            </a:r>
          </a:p>
          <a:p>
            <a:pPr marL="0" indent="0" eaLnBrk="1" hangingPunct="1">
              <a:lnSpc>
                <a:spcPct val="90000"/>
              </a:lnSpc>
              <a:buFont typeface="Wingdings 2" pitchFamily="18" charset="2"/>
              <a:buNone/>
            </a:pPr>
            <a:endParaRPr lang="en-US" sz="1600" dirty="0" smtClean="0">
              <a:solidFill>
                <a:srgbClr val="FF0000"/>
              </a:solidFill>
              <a:ea typeface="ＭＳ Ｐゴシック" pitchFamily="34" charset="-128"/>
              <a:cs typeface="Tahoma" pitchFamily="34" charset="0"/>
            </a:endParaRPr>
          </a:p>
          <a:p>
            <a:pPr marL="0" indent="0" eaLnBrk="1" hangingPunct="1">
              <a:lnSpc>
                <a:spcPct val="90000"/>
              </a:lnSpc>
              <a:buFont typeface="Wingdings 2" pitchFamily="18" charset="2"/>
              <a:buNone/>
            </a:pPr>
            <a:r>
              <a:rPr lang="en-US" sz="1600" dirty="0" smtClean="0">
                <a:solidFill>
                  <a:srgbClr val="FF0000"/>
                </a:solidFill>
                <a:ea typeface="ＭＳ Ｐゴシック" pitchFamily="34" charset="-128"/>
                <a:cs typeface="Tahoma" pitchFamily="34" charset="0"/>
              </a:rPr>
              <a:t>Once the semester has begun, schedule change requests must be made by completing a schedule request change form. These requests will be honored for exceptional circumstances, as space is available.</a:t>
            </a:r>
          </a:p>
          <a:p>
            <a:pPr marL="0" indent="0" eaLnBrk="1" hangingPunct="1">
              <a:lnSpc>
                <a:spcPct val="90000"/>
              </a:lnSpc>
              <a:buFont typeface="Wingdings 2" pitchFamily="18" charset="2"/>
              <a:buNone/>
            </a:pPr>
            <a:endParaRPr lang="en-US" sz="1500" dirty="0" smtClean="0">
              <a:solidFill>
                <a:srgbClr val="C00000"/>
              </a:solidFill>
              <a:ea typeface="ＭＳ Ｐゴシック" pitchFamily="34" charset="-128"/>
              <a:cs typeface="Tahoma" pitchFamily="34" charset="0"/>
            </a:endParaRPr>
          </a:p>
          <a:p>
            <a:pPr marL="0" indent="0" eaLnBrk="1" hangingPunct="1">
              <a:lnSpc>
                <a:spcPct val="90000"/>
              </a:lnSpc>
              <a:buFont typeface="Wingdings 2" pitchFamily="18" charset="2"/>
              <a:buNone/>
            </a:pPr>
            <a:endParaRPr lang="en-US" sz="1500" dirty="0" smtClean="0">
              <a:solidFill>
                <a:srgbClr val="C00000"/>
              </a:solidFill>
              <a:ea typeface="ＭＳ Ｐゴシック" pitchFamily="34" charset="-128"/>
              <a:cs typeface="Tahoma"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p:cNvGraphicFramePr>
          <p:nvPr/>
        </p:nvGraphicFramePr>
        <p:xfrm>
          <a:off x="1524000" y="1397000"/>
          <a:ext cx="6096000" cy="4064000"/>
        </p:xfrm>
        <a:graphic>
          <a:graphicData uri="http://schemas.openxmlformats.org/presentationml/2006/ole">
            <p:oleObj spid="_x0000_s1026" name="Acrobat Document" r:id="rId3" imgW="0" imgH="0" progId="AcroExch.Document.11">
              <p:embed/>
            </p:oleObj>
          </a:graphicData>
        </a:graphic>
      </p:graphicFrame>
      <p:pic>
        <p:nvPicPr>
          <p:cNvPr id="1028" name="Picture 4"/>
          <p:cNvPicPr>
            <a:picLocks noChangeAspect="1" noChangeArrowheads="1"/>
          </p:cNvPicPr>
          <p:nvPr/>
        </p:nvPicPr>
        <p:blipFill>
          <a:blip r:embed="rId4" cstate="print"/>
          <a:srcRect/>
          <a:stretch>
            <a:fillRect/>
          </a:stretch>
        </p:blipFill>
        <p:spPr bwMode="auto">
          <a:xfrm rot="16200000">
            <a:off x="1142999" y="-1143001"/>
            <a:ext cx="6858001" cy="9144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rot="16200000">
            <a:off x="1143000" y="-1143001"/>
            <a:ext cx="6858002" cy="914399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dirty="0" smtClean="0">
                <a:solidFill>
                  <a:srgbClr val="FF0000"/>
                </a:solidFill>
              </a:rPr>
              <a:t>Getting Started</a:t>
            </a:r>
          </a:p>
        </p:txBody>
      </p:sp>
      <p:sp>
        <p:nvSpPr>
          <p:cNvPr id="16387" name="Content Placeholder 2"/>
          <p:cNvSpPr>
            <a:spLocks noGrp="1"/>
          </p:cNvSpPr>
          <p:nvPr>
            <p:ph idx="1"/>
          </p:nvPr>
        </p:nvSpPr>
        <p:spPr/>
        <p:txBody>
          <a:bodyPr/>
          <a:lstStyle/>
          <a:p>
            <a:r>
              <a:rPr lang="en-US" dirty="0" smtClean="0">
                <a:solidFill>
                  <a:srgbClr val="FF0000"/>
                </a:solidFill>
              </a:rPr>
              <a:t>Log into </a:t>
            </a:r>
            <a:r>
              <a:rPr lang="en-US" dirty="0" err="1" smtClean="0">
                <a:solidFill>
                  <a:srgbClr val="FF0000"/>
                </a:solidFill>
              </a:rPr>
              <a:t>Powerschool</a:t>
            </a:r>
            <a:r>
              <a:rPr lang="en-US" dirty="0" smtClean="0">
                <a:solidFill>
                  <a:srgbClr val="FF0000"/>
                </a:solidFill>
              </a:rPr>
              <a:t/>
            </a:r>
            <a:br>
              <a:rPr lang="en-US" dirty="0" smtClean="0">
                <a:solidFill>
                  <a:srgbClr val="FF0000"/>
                </a:solidFill>
              </a:rPr>
            </a:br>
            <a:r>
              <a:rPr lang="en-US" dirty="0" smtClean="0">
                <a:solidFill>
                  <a:srgbClr val="FF0000"/>
                </a:solidFill>
                <a:hlinkClick r:id="rId2"/>
              </a:rPr>
              <a:t>https://ps.lsps.misd.net/public/home.html</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Your Username and Password is on the top of your scheduling form. </a:t>
            </a:r>
          </a:p>
          <a:p>
            <a:endParaRPr lang="en-US" dirty="0" smtClean="0">
              <a:solidFill>
                <a:srgbClr val="FF0000"/>
              </a:solidFill>
            </a:endParaRPr>
          </a:p>
          <a:p>
            <a:r>
              <a:rPr lang="en-US" dirty="0" smtClean="0">
                <a:solidFill>
                  <a:srgbClr val="FF0000"/>
                </a:solidFill>
              </a:rPr>
              <a:t>REMEMBER – Your password IS case sensitive!</a:t>
            </a:r>
          </a:p>
          <a:p>
            <a:endParaRPr lang="en-US" dirty="0" smtClean="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432560"/>
          </a:xfrm>
        </p:spPr>
        <p:txBody>
          <a:bodyPr>
            <a:normAutofit fontScale="90000"/>
          </a:bodyPr>
          <a:lstStyle/>
          <a:p>
            <a:pPr algn="ctr"/>
            <a:r>
              <a:rPr lang="en-US" dirty="0" smtClean="0">
                <a:solidFill>
                  <a:srgbClr val="FF0000"/>
                </a:solidFill>
              </a:rPr>
              <a:t>Select ‘Class Registration’ from the left side of the screen</a:t>
            </a:r>
            <a:endParaRPr lang="en-US" dirty="0">
              <a:solidFill>
                <a:srgbClr val="FF0000"/>
              </a:solidFill>
            </a:endParaRPr>
          </a:p>
        </p:txBody>
      </p:sp>
      <p:pic>
        <p:nvPicPr>
          <p:cNvPr id="17411" name="Content Placeholder 6" descr="1.bmp"/>
          <p:cNvPicPr>
            <a:picLocks noGrp="1" noChangeAspect="1"/>
          </p:cNvPicPr>
          <p:nvPr>
            <p:ph idx="1"/>
          </p:nvPr>
        </p:nvPicPr>
        <p:blipFill>
          <a:blip r:embed="rId2" cstate="print"/>
          <a:srcRect/>
          <a:stretch>
            <a:fillRect/>
          </a:stretch>
        </p:blipFill>
        <p:spPr>
          <a:xfrm>
            <a:off x="1143000" y="1981200"/>
            <a:ext cx="5833679" cy="3507670"/>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2514600" y="3505200"/>
            <a:ext cx="914400" cy="914400"/>
          </a:xfrm>
          <a:prstGeom prst="rect">
            <a:avLst/>
          </a:prstGeom>
          <a:noFill/>
          <a:scene3d>
            <a:camera prst="orthographicFront">
              <a:rot lat="0" lon="10500000" rev="0"/>
            </a:camera>
            <a:lightRig rig="threePt" dir="t"/>
          </a:scene3d>
        </p:spPr>
      </p:pic>
      <p:pic>
        <p:nvPicPr>
          <p:cNvPr id="6" name="Picture 2"/>
          <p:cNvPicPr>
            <a:picLocks noChangeAspect="1" noChangeArrowheads="1"/>
          </p:cNvPicPr>
          <p:nvPr/>
        </p:nvPicPr>
        <p:blipFill>
          <a:blip r:embed="rId4" cstate="print"/>
          <a:srcRect/>
          <a:stretch>
            <a:fillRect/>
          </a:stretch>
        </p:blipFill>
        <p:spPr bwMode="auto">
          <a:xfrm>
            <a:off x="2286000" y="2209800"/>
            <a:ext cx="1066800" cy="37857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737360"/>
          </a:xfrm>
        </p:spPr>
        <p:txBody>
          <a:bodyPr>
            <a:normAutofit/>
          </a:bodyPr>
          <a:lstStyle/>
          <a:p>
            <a:pPr algn="ctr"/>
            <a:r>
              <a:rPr lang="en-US" dirty="0" smtClean="0">
                <a:solidFill>
                  <a:srgbClr val="FF0000"/>
                </a:solidFill>
              </a:rPr>
              <a:t>You will see that all of your core requirements have been selected for you</a:t>
            </a:r>
            <a:endParaRPr lang="en-US" dirty="0">
              <a:solidFill>
                <a:srgbClr val="FF0000"/>
              </a:solidFill>
            </a:endParaRPr>
          </a:p>
        </p:txBody>
      </p:sp>
      <p:pic>
        <p:nvPicPr>
          <p:cNvPr id="18435" name="Content Placeholder 6" descr="2.bmp"/>
          <p:cNvPicPr>
            <a:picLocks noGrp="1" noChangeAspect="1"/>
          </p:cNvPicPr>
          <p:nvPr>
            <p:ph idx="1"/>
          </p:nvPr>
        </p:nvPicPr>
        <p:blipFill>
          <a:blip r:embed="rId2" cstate="print"/>
          <a:stretch>
            <a:fillRect/>
          </a:stretch>
        </p:blipFill>
        <p:spPr>
          <a:xfrm>
            <a:off x="734251" y="2209800"/>
            <a:ext cx="6580949" cy="3336888"/>
          </a:xfrm>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423160"/>
          </a:xfrm>
        </p:spPr>
        <p:txBody>
          <a:bodyPr>
            <a:normAutofit fontScale="90000"/>
          </a:bodyPr>
          <a:lstStyle/>
          <a:p>
            <a:pPr algn="ctr"/>
            <a:r>
              <a:rPr lang="en-US" dirty="0" smtClean="0">
                <a:solidFill>
                  <a:srgbClr val="FF0000"/>
                </a:solidFill>
              </a:rPr>
              <a:t>Move to the line titled </a:t>
            </a:r>
            <a:br>
              <a:rPr lang="en-US" dirty="0" smtClean="0">
                <a:solidFill>
                  <a:srgbClr val="FF0000"/>
                </a:solidFill>
              </a:rPr>
            </a:br>
            <a:r>
              <a:rPr lang="en-US" dirty="0" smtClean="0">
                <a:solidFill>
                  <a:srgbClr val="FF0000"/>
                </a:solidFill>
              </a:rPr>
              <a:t>‘9th Grade </a:t>
            </a:r>
            <a:r>
              <a:rPr lang="en-US" dirty="0" err="1" smtClean="0">
                <a:solidFill>
                  <a:srgbClr val="FF0000"/>
                </a:solidFill>
              </a:rPr>
              <a:t>english</a:t>
            </a:r>
            <a:r>
              <a:rPr lang="en-US" dirty="0" smtClean="0">
                <a:solidFill>
                  <a:srgbClr val="FF0000"/>
                </a:solidFill>
              </a:rPr>
              <a:t>’.</a:t>
            </a:r>
            <a:br>
              <a:rPr lang="en-US" dirty="0" smtClean="0">
                <a:solidFill>
                  <a:srgbClr val="FF0000"/>
                </a:solidFill>
              </a:rPr>
            </a:br>
            <a:r>
              <a:rPr lang="en-US" dirty="0" smtClean="0">
                <a:solidFill>
                  <a:srgbClr val="FF0000"/>
                </a:solidFill>
              </a:rPr>
              <a:t>Select the box with the pencil at the end of the  row to choose your </a:t>
            </a:r>
            <a:r>
              <a:rPr lang="en-US" dirty="0" err="1" smtClean="0">
                <a:solidFill>
                  <a:srgbClr val="FF0000"/>
                </a:solidFill>
              </a:rPr>
              <a:t>english</a:t>
            </a:r>
            <a:r>
              <a:rPr lang="en-US" dirty="0" smtClean="0">
                <a:solidFill>
                  <a:srgbClr val="FF0000"/>
                </a:solidFill>
              </a:rPr>
              <a:t> classes. </a:t>
            </a:r>
            <a:endParaRPr lang="en-US" dirty="0">
              <a:solidFill>
                <a:srgbClr val="FF0000"/>
              </a:solidFill>
            </a:endParaRPr>
          </a:p>
        </p:txBody>
      </p:sp>
      <p:pic>
        <p:nvPicPr>
          <p:cNvPr id="21507" name="Content Placeholder 3" descr="5.bmp"/>
          <p:cNvPicPr>
            <a:picLocks noGrp="1" noChangeAspect="1"/>
          </p:cNvPicPr>
          <p:nvPr>
            <p:ph idx="1"/>
          </p:nvPr>
        </p:nvPicPr>
        <p:blipFill>
          <a:blip r:embed="rId2" cstate="print"/>
          <a:stretch>
            <a:fillRect/>
          </a:stretch>
        </p:blipFill>
        <p:spPr>
          <a:xfrm>
            <a:off x="838200" y="2971800"/>
            <a:ext cx="6462462" cy="3615411"/>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5943600" y="3657600"/>
            <a:ext cx="838200" cy="838200"/>
          </a:xfrm>
          <a:prstGeom prst="rect">
            <a:avLst/>
          </a:prstGeom>
          <a:noFill/>
          <a:scene3d>
            <a:camera prst="orthographicFront">
              <a:rot lat="0" lon="0" rev="0"/>
            </a:camera>
            <a:lightRig rig="threePt" dir="t"/>
          </a:scene3d>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3200"/>
            <a:ext cx="8153400" cy="1143000"/>
          </a:xfrm>
        </p:spPr>
        <p:txBody>
          <a:bodyPr>
            <a:normAutofit fontScale="90000"/>
          </a:bodyPr>
          <a:lstStyle/>
          <a:p>
            <a:pPr algn="ctr"/>
            <a:r>
              <a:rPr lang="en-US" u="sng" dirty="0" smtClean="0">
                <a:solidFill>
                  <a:srgbClr val="FF0000"/>
                </a:solidFill>
              </a:rPr>
              <a:t>Welcome to </a:t>
            </a:r>
            <a:br>
              <a:rPr lang="en-US" u="sng" dirty="0" smtClean="0">
                <a:solidFill>
                  <a:srgbClr val="FF0000"/>
                </a:solidFill>
              </a:rPr>
            </a:br>
            <a:r>
              <a:rPr lang="en-US" u="sng" dirty="0" smtClean="0">
                <a:solidFill>
                  <a:srgbClr val="FF0000"/>
                </a:solidFill>
              </a:rPr>
              <a:t>Lake Shore High School</a:t>
            </a:r>
            <a:r>
              <a:rPr lang="en-US" dirty="0" smtClean="0">
                <a:solidFill>
                  <a:srgbClr val="FF0000"/>
                </a:solidFill>
              </a:rPr>
              <a:t>!</a:t>
            </a:r>
            <a:endParaRPr 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320040"/>
            <a:ext cx="7391400" cy="1661160"/>
          </a:xfrm>
        </p:spPr>
        <p:txBody>
          <a:bodyPr>
            <a:normAutofit/>
          </a:bodyPr>
          <a:lstStyle/>
          <a:p>
            <a:pPr algn="ctr"/>
            <a:r>
              <a:rPr lang="en-US" sz="2000" dirty="0" smtClean="0">
                <a:solidFill>
                  <a:srgbClr val="FF0000"/>
                </a:solidFill>
              </a:rPr>
              <a:t>You must choose literature &amp; rhetoric A, B, &amp; C</a:t>
            </a:r>
            <a:br>
              <a:rPr lang="en-US" sz="2000" dirty="0" smtClean="0">
                <a:solidFill>
                  <a:srgbClr val="FF0000"/>
                </a:solidFill>
              </a:rPr>
            </a:br>
            <a:r>
              <a:rPr lang="en-US" sz="2000" dirty="0" smtClean="0">
                <a:solidFill>
                  <a:srgbClr val="FF0000"/>
                </a:solidFill>
              </a:rPr>
              <a:t>-or-</a:t>
            </a:r>
            <a:br>
              <a:rPr lang="en-US" sz="2000" dirty="0" smtClean="0">
                <a:solidFill>
                  <a:srgbClr val="FF0000"/>
                </a:solidFill>
              </a:rPr>
            </a:br>
            <a:r>
              <a:rPr lang="en-US" sz="2000" dirty="0" smtClean="0">
                <a:solidFill>
                  <a:srgbClr val="FF0000"/>
                </a:solidFill>
              </a:rPr>
              <a:t>if you are currently in honors </a:t>
            </a:r>
            <a:r>
              <a:rPr lang="en-US" sz="2000" dirty="0" err="1" smtClean="0">
                <a:solidFill>
                  <a:srgbClr val="FF0000"/>
                </a:solidFill>
              </a:rPr>
              <a:t>english</a:t>
            </a:r>
            <a:r>
              <a:rPr lang="en-US" sz="2000" dirty="0" smtClean="0">
                <a:solidFill>
                  <a:srgbClr val="FF0000"/>
                </a:solidFill>
              </a:rPr>
              <a:t>, you must select honors literature &amp; rhetoric a, B, &amp; c.</a:t>
            </a:r>
            <a:br>
              <a:rPr lang="en-US" sz="2000" dirty="0" smtClean="0">
                <a:solidFill>
                  <a:srgbClr val="FF0000"/>
                </a:solidFill>
              </a:rPr>
            </a:br>
            <a:r>
              <a:rPr lang="en-US" sz="2000" dirty="0" smtClean="0">
                <a:solidFill>
                  <a:srgbClr val="FF0000"/>
                </a:solidFill>
              </a:rPr>
              <a:t>When you have selected your courses, press ‘Okay’.</a:t>
            </a:r>
          </a:p>
        </p:txBody>
      </p:sp>
      <p:pic>
        <p:nvPicPr>
          <p:cNvPr id="22531" name="Content Placeholder 3" descr="6.bmp"/>
          <p:cNvPicPr>
            <a:picLocks noGrp="1" noChangeAspect="1"/>
          </p:cNvPicPr>
          <p:nvPr>
            <p:ph idx="1"/>
          </p:nvPr>
        </p:nvPicPr>
        <p:blipFill>
          <a:blip r:embed="rId2" cstate="print"/>
          <a:srcRect/>
          <a:stretch>
            <a:fillRect/>
          </a:stretch>
        </p:blipFill>
        <p:spPr>
          <a:xfrm>
            <a:off x="841680" y="2438400"/>
            <a:ext cx="6397320" cy="3657599"/>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3048000" y="3962400"/>
            <a:ext cx="914400" cy="914400"/>
          </a:xfrm>
          <a:prstGeom prst="rect">
            <a:avLst/>
          </a:prstGeom>
          <a:noFill/>
          <a:scene3d>
            <a:camera prst="orthographicFront">
              <a:rot lat="0" lon="10500000" rev="0"/>
            </a:camera>
            <a:lightRig rig="threePt" dir="t"/>
          </a:scene3d>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423160"/>
          </a:xfrm>
        </p:spPr>
        <p:txBody>
          <a:bodyPr>
            <a:normAutofit fontScale="90000"/>
          </a:bodyPr>
          <a:lstStyle/>
          <a:p>
            <a:pPr algn="ctr"/>
            <a:r>
              <a:rPr lang="en-US" dirty="0" smtClean="0">
                <a:solidFill>
                  <a:srgbClr val="FF0000"/>
                </a:solidFill>
              </a:rPr>
              <a:t>Move to the line titled </a:t>
            </a:r>
            <a:br>
              <a:rPr lang="en-US" dirty="0" smtClean="0">
                <a:solidFill>
                  <a:srgbClr val="FF0000"/>
                </a:solidFill>
              </a:rPr>
            </a:br>
            <a:r>
              <a:rPr lang="en-US" dirty="0" smtClean="0">
                <a:solidFill>
                  <a:srgbClr val="FF0000"/>
                </a:solidFill>
              </a:rPr>
              <a:t>‘9th Grade Math’.</a:t>
            </a:r>
            <a:br>
              <a:rPr lang="en-US" dirty="0" smtClean="0">
                <a:solidFill>
                  <a:srgbClr val="FF0000"/>
                </a:solidFill>
              </a:rPr>
            </a:br>
            <a:r>
              <a:rPr lang="en-US" dirty="0" smtClean="0">
                <a:solidFill>
                  <a:srgbClr val="FF0000"/>
                </a:solidFill>
              </a:rPr>
              <a:t>Select the box with the pencil at the end of the  row to choose your Math classes. </a:t>
            </a:r>
            <a:endParaRPr lang="en-US" dirty="0">
              <a:solidFill>
                <a:srgbClr val="FF0000"/>
              </a:solidFill>
            </a:endParaRPr>
          </a:p>
        </p:txBody>
      </p:sp>
      <p:pic>
        <p:nvPicPr>
          <p:cNvPr id="21507" name="Content Placeholder 3" descr="5.bmp"/>
          <p:cNvPicPr>
            <a:picLocks noGrp="1" noChangeAspect="1"/>
          </p:cNvPicPr>
          <p:nvPr>
            <p:ph idx="1"/>
          </p:nvPr>
        </p:nvPicPr>
        <p:blipFill>
          <a:blip r:embed="rId2" cstate="print"/>
          <a:stretch>
            <a:fillRect/>
          </a:stretch>
        </p:blipFill>
        <p:spPr>
          <a:xfrm>
            <a:off x="838200" y="2971800"/>
            <a:ext cx="6462462" cy="3615411"/>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5943600" y="3657600"/>
            <a:ext cx="838200" cy="838200"/>
          </a:xfrm>
          <a:prstGeom prst="rect">
            <a:avLst/>
          </a:prstGeom>
          <a:noFill/>
          <a:scene3d>
            <a:camera prst="orthographicFront">
              <a:rot lat="0" lon="0" rev="0"/>
            </a:camera>
            <a:lightRig rig="threePt" dir="t"/>
          </a:scene3d>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320040"/>
            <a:ext cx="7391400" cy="1661160"/>
          </a:xfrm>
        </p:spPr>
        <p:txBody>
          <a:bodyPr>
            <a:normAutofit/>
          </a:bodyPr>
          <a:lstStyle/>
          <a:p>
            <a:pPr algn="ctr"/>
            <a:r>
              <a:rPr lang="en-US" sz="2000" dirty="0" smtClean="0">
                <a:solidFill>
                  <a:srgbClr val="FF0000"/>
                </a:solidFill>
              </a:rPr>
              <a:t>You must choose Algebra 1A, Algebra 1B, &amp; Algebra 1C</a:t>
            </a:r>
            <a:br>
              <a:rPr lang="en-US" sz="2000" dirty="0" smtClean="0">
                <a:solidFill>
                  <a:srgbClr val="FF0000"/>
                </a:solidFill>
              </a:rPr>
            </a:br>
            <a:r>
              <a:rPr lang="en-US" sz="2000" dirty="0" smtClean="0">
                <a:solidFill>
                  <a:srgbClr val="FF0000"/>
                </a:solidFill>
              </a:rPr>
              <a:t>-or-</a:t>
            </a:r>
            <a:br>
              <a:rPr lang="en-US" sz="2000" dirty="0" smtClean="0">
                <a:solidFill>
                  <a:srgbClr val="FF0000"/>
                </a:solidFill>
              </a:rPr>
            </a:br>
            <a:r>
              <a:rPr lang="en-US" sz="2000" dirty="0" smtClean="0">
                <a:solidFill>
                  <a:srgbClr val="FF0000"/>
                </a:solidFill>
              </a:rPr>
              <a:t>if you are in advanced algebra now, you must select geometry a, geometry b, and geometry c.</a:t>
            </a:r>
            <a:br>
              <a:rPr lang="en-US" sz="2000" dirty="0" smtClean="0">
                <a:solidFill>
                  <a:srgbClr val="FF0000"/>
                </a:solidFill>
              </a:rPr>
            </a:br>
            <a:r>
              <a:rPr lang="en-US" sz="2000" dirty="0" smtClean="0">
                <a:solidFill>
                  <a:srgbClr val="FF0000"/>
                </a:solidFill>
              </a:rPr>
              <a:t>When you have selected your courses, press ‘Okay’.</a:t>
            </a:r>
          </a:p>
        </p:txBody>
      </p:sp>
      <p:pic>
        <p:nvPicPr>
          <p:cNvPr id="22531" name="Content Placeholder 3" descr="6.bmp"/>
          <p:cNvPicPr>
            <a:picLocks noGrp="1" noChangeAspect="1"/>
          </p:cNvPicPr>
          <p:nvPr>
            <p:ph idx="1"/>
          </p:nvPr>
        </p:nvPicPr>
        <p:blipFill>
          <a:blip r:embed="rId2" cstate="print"/>
          <a:srcRect/>
          <a:stretch>
            <a:fillRect/>
          </a:stretch>
        </p:blipFill>
        <p:spPr>
          <a:xfrm>
            <a:off x="841680" y="2438400"/>
            <a:ext cx="6397320" cy="3657599"/>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3048000" y="3962400"/>
            <a:ext cx="914400" cy="914400"/>
          </a:xfrm>
          <a:prstGeom prst="rect">
            <a:avLst/>
          </a:prstGeom>
          <a:noFill/>
          <a:scene3d>
            <a:camera prst="orthographicFront">
              <a:rot lat="0" lon="10500000" rev="0"/>
            </a:camera>
            <a:lightRig rig="threePt" dir="t"/>
          </a:scene3d>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20040"/>
            <a:ext cx="7239000" cy="2804160"/>
          </a:xfrm>
        </p:spPr>
        <p:txBody>
          <a:bodyPr>
            <a:normAutofit fontScale="90000"/>
          </a:bodyPr>
          <a:lstStyle/>
          <a:p>
            <a:pPr algn="ctr"/>
            <a:r>
              <a:rPr lang="en-US" dirty="0" smtClean="0">
                <a:solidFill>
                  <a:srgbClr val="FF0000"/>
                </a:solidFill>
              </a:rPr>
              <a:t>After pressing ‘okay’ your Math classes should be visible on the main request screen and the red exclamation point (!) should turn into a green check(</a:t>
            </a:r>
            <a:r>
              <a:rPr lang="en-US" sz="4000" dirty="0" smtClean="0">
                <a:solidFill>
                  <a:srgbClr val="FF0000"/>
                </a:solidFill>
                <a:latin typeface="Wingdings 2" pitchFamily="18" charset="2"/>
              </a:rPr>
              <a:t>P</a:t>
            </a:r>
            <a:r>
              <a:rPr lang="en-US" dirty="0" smtClean="0">
                <a:solidFill>
                  <a:srgbClr val="FF0000"/>
                </a:solidFill>
              </a:rPr>
              <a:t>)</a:t>
            </a:r>
          </a:p>
        </p:txBody>
      </p:sp>
      <p:pic>
        <p:nvPicPr>
          <p:cNvPr id="23555" name="Content Placeholder 3" descr="7.bmp"/>
          <p:cNvPicPr>
            <a:picLocks noGrp="1" noChangeAspect="1"/>
          </p:cNvPicPr>
          <p:nvPr>
            <p:ph idx="1"/>
          </p:nvPr>
        </p:nvPicPr>
        <p:blipFill>
          <a:blip r:embed="rId2" cstate="print"/>
          <a:srcRect/>
          <a:stretch>
            <a:fillRect/>
          </a:stretch>
        </p:blipFill>
        <p:spPr>
          <a:xfrm>
            <a:off x="1066800" y="3223847"/>
            <a:ext cx="5975111" cy="3329353"/>
          </a:xfrm>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346960"/>
          </a:xfrm>
        </p:spPr>
        <p:txBody>
          <a:bodyPr>
            <a:normAutofit fontScale="90000"/>
          </a:bodyPr>
          <a:lstStyle/>
          <a:p>
            <a:pPr algn="ctr"/>
            <a:r>
              <a:rPr lang="en-US" dirty="0" smtClean="0">
                <a:solidFill>
                  <a:srgbClr val="FF0000"/>
                </a:solidFill>
              </a:rPr>
              <a:t>Move to the line titled </a:t>
            </a:r>
            <a:br>
              <a:rPr lang="en-US" dirty="0" smtClean="0">
                <a:solidFill>
                  <a:srgbClr val="FF0000"/>
                </a:solidFill>
              </a:rPr>
            </a:br>
            <a:r>
              <a:rPr lang="en-US" dirty="0" smtClean="0">
                <a:solidFill>
                  <a:srgbClr val="FF0000"/>
                </a:solidFill>
              </a:rPr>
              <a:t>‘Ninth Grade Electives’.</a:t>
            </a:r>
            <a:br>
              <a:rPr lang="en-US" dirty="0" smtClean="0">
                <a:solidFill>
                  <a:srgbClr val="FF0000"/>
                </a:solidFill>
              </a:rPr>
            </a:br>
            <a:r>
              <a:rPr lang="en-US" dirty="0" smtClean="0">
                <a:solidFill>
                  <a:srgbClr val="FF0000"/>
                </a:solidFill>
              </a:rPr>
              <a:t>Select the box with the pencil at the end of the row to choose your Elective classes. </a:t>
            </a:r>
            <a:endParaRPr lang="en-US" dirty="0">
              <a:solidFill>
                <a:srgbClr val="FF0000"/>
              </a:solidFill>
            </a:endParaRPr>
          </a:p>
        </p:txBody>
      </p:sp>
      <p:pic>
        <p:nvPicPr>
          <p:cNvPr id="37891" name="Content Placeholder 3" descr="20.bmp"/>
          <p:cNvPicPr>
            <a:picLocks noGrp="1" noChangeAspect="1"/>
          </p:cNvPicPr>
          <p:nvPr>
            <p:ph idx="1"/>
          </p:nvPr>
        </p:nvPicPr>
        <p:blipFill>
          <a:blip r:embed="rId2" cstate="print"/>
          <a:srcRect/>
          <a:stretch>
            <a:fillRect/>
          </a:stretch>
        </p:blipFill>
        <p:spPr>
          <a:xfrm>
            <a:off x="889614" y="2858814"/>
            <a:ext cx="6273186" cy="3770586"/>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5943600" y="5410200"/>
            <a:ext cx="838200" cy="838200"/>
          </a:xfrm>
          <a:prstGeom prst="rect">
            <a:avLst/>
          </a:prstGeom>
          <a:noFill/>
          <a:scene3d>
            <a:camera prst="orthographicFront">
              <a:rot lat="0" lon="0" rev="0"/>
            </a:camera>
            <a:lightRig rig="threePt" dir="t"/>
          </a:scene3d>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algn="ctr"/>
            <a:r>
              <a:rPr lang="en-US" dirty="0" smtClean="0">
                <a:solidFill>
                  <a:srgbClr val="FF0000"/>
                </a:solidFill>
              </a:rPr>
              <a:t>Select two elective courses and then press ‘Okay’</a:t>
            </a:r>
          </a:p>
        </p:txBody>
      </p:sp>
      <p:pic>
        <p:nvPicPr>
          <p:cNvPr id="38915" name="Content Placeholder 3" descr="21.bmp"/>
          <p:cNvPicPr>
            <a:picLocks noGrp="1" noChangeAspect="1"/>
          </p:cNvPicPr>
          <p:nvPr>
            <p:ph idx="1"/>
          </p:nvPr>
        </p:nvPicPr>
        <p:blipFill>
          <a:blip r:embed="rId2" cstate="print"/>
          <a:stretch>
            <a:fillRect/>
          </a:stretch>
        </p:blipFill>
        <p:spPr>
          <a:xfrm>
            <a:off x="304800" y="1535807"/>
            <a:ext cx="7543800" cy="4895573"/>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2133600" y="2743200"/>
            <a:ext cx="914400" cy="914400"/>
          </a:xfrm>
          <a:prstGeom prst="rect">
            <a:avLst/>
          </a:prstGeom>
          <a:noFill/>
          <a:scene3d>
            <a:camera prst="orthographicFront">
              <a:rot lat="0" lon="10500000" rev="0"/>
            </a:camera>
            <a:lightRig rig="threePt" dir="t"/>
          </a:scene3d>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20040"/>
            <a:ext cx="7239000" cy="2804160"/>
          </a:xfrm>
        </p:spPr>
        <p:txBody>
          <a:bodyPr>
            <a:normAutofit fontScale="90000"/>
          </a:bodyPr>
          <a:lstStyle/>
          <a:p>
            <a:pPr algn="ctr"/>
            <a:r>
              <a:rPr lang="en-US" dirty="0" smtClean="0">
                <a:solidFill>
                  <a:srgbClr val="FF0000"/>
                </a:solidFill>
              </a:rPr>
              <a:t>After pressing ‘okay’ your Elective classes should be visible on the main request screen and the red exclamation point (!) should turn into a green check (</a:t>
            </a:r>
            <a:r>
              <a:rPr lang="en-US" sz="4000" dirty="0" smtClean="0">
                <a:solidFill>
                  <a:srgbClr val="FF0000"/>
                </a:solidFill>
                <a:latin typeface="Wingdings 2" pitchFamily="18" charset="2"/>
              </a:rPr>
              <a:t>P</a:t>
            </a:r>
            <a:r>
              <a:rPr lang="en-US" dirty="0" smtClean="0">
                <a:solidFill>
                  <a:srgbClr val="FF0000"/>
                </a:solidFill>
              </a:rPr>
              <a:t>)</a:t>
            </a:r>
          </a:p>
        </p:txBody>
      </p:sp>
      <p:pic>
        <p:nvPicPr>
          <p:cNvPr id="39939" name="Content Placeholder 3" descr="22.bmp"/>
          <p:cNvPicPr>
            <a:picLocks noGrp="1" noChangeAspect="1"/>
          </p:cNvPicPr>
          <p:nvPr>
            <p:ph idx="1"/>
          </p:nvPr>
        </p:nvPicPr>
        <p:blipFill>
          <a:blip r:embed="rId2" cstate="print"/>
          <a:srcRect/>
          <a:stretch>
            <a:fillRect/>
          </a:stretch>
        </p:blipFill>
        <p:spPr>
          <a:xfrm>
            <a:off x="990600" y="3183664"/>
            <a:ext cx="5790579" cy="3445736"/>
          </a:xfrm>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04160"/>
          </a:xfrm>
        </p:spPr>
        <p:txBody>
          <a:bodyPr>
            <a:normAutofit fontScale="90000"/>
          </a:bodyPr>
          <a:lstStyle/>
          <a:p>
            <a:pPr algn="ctr"/>
            <a:r>
              <a:rPr lang="en-US" dirty="0" smtClean="0">
                <a:solidFill>
                  <a:srgbClr val="FF0000"/>
                </a:solidFill>
              </a:rPr>
              <a:t>Move to the line titled ‘Alternates’.</a:t>
            </a:r>
            <a:br>
              <a:rPr lang="en-US" dirty="0" smtClean="0">
                <a:solidFill>
                  <a:srgbClr val="FF0000"/>
                </a:solidFill>
              </a:rPr>
            </a:br>
            <a:r>
              <a:rPr lang="en-US" dirty="0" smtClean="0">
                <a:solidFill>
                  <a:srgbClr val="FF0000"/>
                </a:solidFill>
              </a:rPr>
              <a:t>Select the box with the pencil at the end of the row to choose your Alternate classes. </a:t>
            </a:r>
            <a:endParaRPr lang="en-US" dirty="0">
              <a:solidFill>
                <a:srgbClr val="FF0000"/>
              </a:solidFill>
            </a:endParaRPr>
          </a:p>
        </p:txBody>
      </p:sp>
      <p:pic>
        <p:nvPicPr>
          <p:cNvPr id="40963" name="Content Placeholder 3" descr="23.bmp"/>
          <p:cNvPicPr>
            <a:picLocks noGrp="1" noChangeAspect="1"/>
          </p:cNvPicPr>
          <p:nvPr>
            <p:ph idx="1"/>
          </p:nvPr>
        </p:nvPicPr>
        <p:blipFill>
          <a:blip r:embed="rId2" cstate="print"/>
          <a:srcRect/>
          <a:stretch>
            <a:fillRect/>
          </a:stretch>
        </p:blipFill>
        <p:spPr>
          <a:xfrm>
            <a:off x="1229266" y="3124090"/>
            <a:ext cx="5933534" cy="3505310"/>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5943600" y="5715000"/>
            <a:ext cx="838200" cy="838200"/>
          </a:xfrm>
          <a:prstGeom prst="rect">
            <a:avLst/>
          </a:prstGeom>
          <a:noFill/>
          <a:scene3d>
            <a:camera prst="orthographicFront">
              <a:rot lat="0" lon="0" rev="0"/>
            </a:camera>
            <a:lightRig rig="threePt" dir="t"/>
          </a:scene3d>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20040"/>
            <a:ext cx="7239000" cy="1813560"/>
          </a:xfrm>
        </p:spPr>
        <p:txBody>
          <a:bodyPr>
            <a:normAutofit fontScale="90000"/>
          </a:bodyPr>
          <a:lstStyle/>
          <a:p>
            <a:pPr algn="ctr"/>
            <a:r>
              <a:rPr lang="en-US" dirty="0" smtClean="0">
                <a:solidFill>
                  <a:srgbClr val="FF0000"/>
                </a:solidFill>
              </a:rPr>
              <a:t>Choose up to 6 Alternates in case there are conflicts with your originally scheduled classes</a:t>
            </a:r>
          </a:p>
        </p:txBody>
      </p:sp>
      <p:pic>
        <p:nvPicPr>
          <p:cNvPr id="41987" name="Content Placeholder 3" descr="STEP 5.bmp"/>
          <p:cNvPicPr>
            <a:picLocks noGrp="1" noChangeAspect="1"/>
          </p:cNvPicPr>
          <p:nvPr>
            <p:ph idx="1"/>
          </p:nvPr>
        </p:nvPicPr>
        <p:blipFill>
          <a:blip r:embed="rId2" cstate="print"/>
          <a:srcRect/>
          <a:stretch>
            <a:fillRect/>
          </a:stretch>
        </p:blipFill>
        <p:spPr>
          <a:xfrm>
            <a:off x="381000" y="2253230"/>
            <a:ext cx="7272753" cy="4194338"/>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2971800" y="4114800"/>
            <a:ext cx="914400" cy="914400"/>
          </a:xfrm>
          <a:prstGeom prst="rect">
            <a:avLst/>
          </a:prstGeom>
          <a:noFill/>
          <a:scene3d>
            <a:camera prst="orthographicFront">
              <a:rot lat="0" lon="10500000" rev="0"/>
            </a:camera>
            <a:lightRig rig="threePt" dir="t"/>
          </a:scene3d>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20040"/>
            <a:ext cx="7239000" cy="2956560"/>
          </a:xfrm>
        </p:spPr>
        <p:txBody>
          <a:bodyPr>
            <a:normAutofit fontScale="90000"/>
          </a:bodyPr>
          <a:lstStyle/>
          <a:p>
            <a:pPr algn="ctr"/>
            <a:r>
              <a:rPr lang="en-US" dirty="0" smtClean="0">
                <a:solidFill>
                  <a:srgbClr val="FF0000"/>
                </a:solidFill>
              </a:rPr>
              <a:t>After pressing ‘okay’ your Alternate classes should be visible on the main request screen and the red exclamation point (!) should turn into a green check (</a:t>
            </a:r>
            <a:r>
              <a:rPr lang="en-US" sz="4000" dirty="0" smtClean="0">
                <a:solidFill>
                  <a:srgbClr val="FF0000"/>
                </a:solidFill>
                <a:latin typeface="Wingdings 2" pitchFamily="18" charset="2"/>
              </a:rPr>
              <a:t>P</a:t>
            </a:r>
            <a:r>
              <a:rPr lang="en-US" dirty="0" smtClean="0">
                <a:solidFill>
                  <a:srgbClr val="FF0000"/>
                </a:solidFill>
              </a:rPr>
              <a:t>)</a:t>
            </a:r>
          </a:p>
        </p:txBody>
      </p:sp>
      <p:pic>
        <p:nvPicPr>
          <p:cNvPr id="43011" name="Content Placeholder 4" descr="24.bmp"/>
          <p:cNvPicPr>
            <a:picLocks noGrp="1" noChangeAspect="1"/>
          </p:cNvPicPr>
          <p:nvPr>
            <p:ph idx="1"/>
          </p:nvPr>
        </p:nvPicPr>
        <p:blipFill>
          <a:blip r:embed="rId2" cstate="print"/>
          <a:srcRect/>
          <a:stretch>
            <a:fillRect/>
          </a:stretch>
        </p:blipFill>
        <p:spPr>
          <a:xfrm>
            <a:off x="1295400" y="3327750"/>
            <a:ext cx="5546296" cy="3301650"/>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5791200" y="5410200"/>
            <a:ext cx="838200" cy="838200"/>
          </a:xfrm>
          <a:prstGeom prst="rect">
            <a:avLst/>
          </a:prstGeom>
          <a:noFill/>
          <a:scene3d>
            <a:camera prst="orthographicFront">
              <a:rot lat="0" lon="0" rev="0"/>
            </a:camera>
            <a:lightRig rig="threePt" dir="t"/>
          </a:scene3d>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algn="ctr"/>
            <a:r>
              <a:rPr lang="en-US" dirty="0" smtClean="0">
                <a:solidFill>
                  <a:srgbClr val="FF0000"/>
                </a:solidFill>
              </a:rPr>
              <a:t>Your Counselor</a:t>
            </a:r>
            <a:br>
              <a:rPr lang="en-US" dirty="0" smtClean="0">
                <a:solidFill>
                  <a:srgbClr val="FF0000"/>
                </a:solidFill>
              </a:rPr>
            </a:br>
            <a:r>
              <a:rPr lang="en-US" dirty="0" smtClean="0">
                <a:solidFill>
                  <a:srgbClr val="FF0000"/>
                </a:solidFill>
              </a:rPr>
              <a:t>(By last name)</a:t>
            </a:r>
          </a:p>
        </p:txBody>
      </p:sp>
      <p:sp>
        <p:nvSpPr>
          <p:cNvPr id="4099" name="Rectangle 3"/>
          <p:cNvSpPr>
            <a:spLocks noGrp="1" noChangeArrowheads="1"/>
          </p:cNvSpPr>
          <p:nvPr>
            <p:ph idx="1"/>
          </p:nvPr>
        </p:nvSpPr>
        <p:spPr/>
        <p:txBody>
          <a:bodyPr/>
          <a:lstStyle/>
          <a:p>
            <a:r>
              <a:rPr lang="en-US" dirty="0" smtClean="0">
                <a:solidFill>
                  <a:srgbClr val="FF0000"/>
                </a:solidFill>
              </a:rPr>
              <a:t>Mrs. </a:t>
            </a:r>
            <a:r>
              <a:rPr lang="en-US" dirty="0" err="1" smtClean="0">
                <a:solidFill>
                  <a:srgbClr val="FF0000"/>
                </a:solidFill>
              </a:rPr>
              <a:t>Lukacsy</a:t>
            </a:r>
            <a:r>
              <a:rPr lang="en-US" dirty="0" smtClean="0">
                <a:solidFill>
                  <a:srgbClr val="FF0000"/>
                </a:solidFill>
              </a:rPr>
              <a:t> (A-G)</a:t>
            </a:r>
          </a:p>
          <a:p>
            <a:r>
              <a:rPr lang="en-US" dirty="0" smtClean="0">
                <a:solidFill>
                  <a:srgbClr val="FF0000"/>
                </a:solidFill>
              </a:rPr>
              <a:t>Mrs. Weiss (H-O)</a:t>
            </a:r>
          </a:p>
          <a:p>
            <a:r>
              <a:rPr lang="en-US" dirty="0" smtClean="0">
                <a:solidFill>
                  <a:srgbClr val="FF0000"/>
                </a:solidFill>
              </a:rPr>
              <a:t>Dr. Lip (P-Z)	</a:t>
            </a:r>
          </a:p>
          <a:p>
            <a:endParaRPr lang="en-US" dirty="0" smtClean="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20040"/>
            <a:ext cx="7239000" cy="1965960"/>
          </a:xfrm>
        </p:spPr>
        <p:txBody>
          <a:bodyPr>
            <a:normAutofit fontScale="90000"/>
          </a:bodyPr>
          <a:lstStyle/>
          <a:p>
            <a:pPr algn="ctr"/>
            <a:r>
              <a:rPr lang="en-US" dirty="0" smtClean="0">
                <a:solidFill>
                  <a:srgbClr val="FF0000"/>
                </a:solidFill>
              </a:rPr>
              <a:t>Please review your choices, and once everything is correct press submit to enter your schedule requests</a:t>
            </a:r>
          </a:p>
        </p:txBody>
      </p:sp>
      <p:pic>
        <p:nvPicPr>
          <p:cNvPr id="44035" name="Content Placeholder 3" descr="STEP 6.bmp"/>
          <p:cNvPicPr>
            <a:picLocks noGrp="1" noChangeAspect="1"/>
          </p:cNvPicPr>
          <p:nvPr>
            <p:ph idx="1"/>
          </p:nvPr>
        </p:nvPicPr>
        <p:blipFill>
          <a:blip r:embed="rId2" cstate="print"/>
          <a:srcRect/>
          <a:stretch>
            <a:fillRect/>
          </a:stretch>
        </p:blipFill>
        <p:spPr>
          <a:xfrm>
            <a:off x="1029107" y="2362200"/>
            <a:ext cx="5976467" cy="3276600"/>
          </a:xfrm>
        </p:spPr>
      </p:pic>
      <p:pic>
        <p:nvPicPr>
          <p:cNvPr id="5" name="Picture 2" descr="C:\Documents and Settings\cloughman\Local Settings\Temporary Internet Files\Content.IE5\O14TRI82\MC900439805[1].png"/>
          <p:cNvPicPr>
            <a:picLocks noChangeAspect="1" noChangeArrowheads="1"/>
          </p:cNvPicPr>
          <p:nvPr/>
        </p:nvPicPr>
        <p:blipFill>
          <a:blip r:embed="rId3" cstate="print"/>
          <a:srcRect/>
          <a:stretch>
            <a:fillRect/>
          </a:stretch>
        </p:blipFill>
        <p:spPr bwMode="auto">
          <a:xfrm>
            <a:off x="5943600" y="5181600"/>
            <a:ext cx="838200" cy="838200"/>
          </a:xfrm>
          <a:prstGeom prst="rect">
            <a:avLst/>
          </a:prstGeom>
          <a:noFill/>
          <a:scene3d>
            <a:camera prst="orthographicFront">
              <a:rot lat="0" lon="0" rev="0"/>
            </a:camera>
            <a:lightRig rig="threePt" dir="t"/>
          </a:scene3d>
        </p:spPr>
      </p:pic>
      <p:pic>
        <p:nvPicPr>
          <p:cNvPr id="6" name="Picture 2"/>
          <p:cNvPicPr>
            <a:picLocks noChangeAspect="1" noChangeArrowheads="1"/>
          </p:cNvPicPr>
          <p:nvPr/>
        </p:nvPicPr>
        <p:blipFill>
          <a:blip r:embed="rId4" cstate="print"/>
          <a:srcRect/>
          <a:stretch>
            <a:fillRect/>
          </a:stretch>
        </p:blipFill>
        <p:spPr bwMode="auto">
          <a:xfrm>
            <a:off x="5105400" y="3048000"/>
            <a:ext cx="1066800" cy="228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a:r>
              <a:rPr lang="en-US" dirty="0" smtClean="0">
                <a:solidFill>
                  <a:srgbClr val="FF0000"/>
                </a:solidFill>
              </a:rPr>
              <a:t>REMEMBER !!!</a:t>
            </a:r>
          </a:p>
        </p:txBody>
      </p:sp>
      <p:sp>
        <p:nvSpPr>
          <p:cNvPr id="115715" name="Rectangle 3"/>
          <p:cNvSpPr>
            <a:spLocks noGrp="1" noChangeArrowheads="1"/>
          </p:cNvSpPr>
          <p:nvPr>
            <p:ph idx="1"/>
          </p:nvPr>
        </p:nvSpPr>
        <p:spPr/>
        <p:txBody>
          <a:bodyPr/>
          <a:lstStyle/>
          <a:p>
            <a:endParaRPr lang="en-US" dirty="0" smtClean="0"/>
          </a:p>
          <a:p>
            <a:r>
              <a:rPr lang="en-US" b="1" dirty="0" smtClean="0">
                <a:solidFill>
                  <a:srgbClr val="FF0000"/>
                </a:solidFill>
              </a:rPr>
              <a:t>Take your scheduling document home and discuss your course selections with your parent/guardian</a:t>
            </a:r>
          </a:p>
          <a:p>
            <a:r>
              <a:rPr lang="en-US" b="1" dirty="0" smtClean="0">
                <a:solidFill>
                  <a:srgbClr val="FF0000"/>
                </a:solidFill>
              </a:rPr>
              <a:t>Use your identified career pathway as a guide for selecting your high school courses</a:t>
            </a:r>
          </a:p>
          <a:p>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decel="50000" fill="hold">
                                          <p:stCondLst>
                                            <p:cond delay="0"/>
                                          </p:stCondLst>
                                        </p:cTn>
                                        <p:tgtEl>
                                          <p:spTgt spid="1157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57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5714"/>
                                        </p:tgtEl>
                                        <p:attrNameLst>
                                          <p:attrName>ppt_w</p:attrName>
                                        </p:attrNameLst>
                                      </p:cBhvr>
                                      <p:tavLst>
                                        <p:tav tm="0">
                                          <p:val>
                                            <p:strVal val="#ppt_w*.05"/>
                                          </p:val>
                                        </p:tav>
                                        <p:tav tm="100000">
                                          <p:val>
                                            <p:strVal val="#ppt_w"/>
                                          </p:val>
                                        </p:tav>
                                      </p:tavLst>
                                    </p:anim>
                                    <p:anim calcmode="lin" valueType="num">
                                      <p:cBhvr>
                                        <p:cTn id="10" dur="1000" fill="hold"/>
                                        <p:tgtEl>
                                          <p:spTgt spid="1157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57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57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57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57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5715">
                                            <p:txEl>
                                              <p:pRg st="1" end="1"/>
                                            </p:txEl>
                                          </p:spTgt>
                                        </p:tgtEl>
                                        <p:attrNameLst>
                                          <p:attrName>style.visibility</p:attrName>
                                        </p:attrNameLst>
                                      </p:cBhvr>
                                      <p:to>
                                        <p:strVal val="visible"/>
                                      </p:to>
                                    </p:set>
                                    <p:anim calcmode="lin" valueType="num">
                                      <p:cBhvr>
                                        <p:cTn id="19" dur="500" decel="50000" fill="hold">
                                          <p:stCondLst>
                                            <p:cond delay="0"/>
                                          </p:stCondLst>
                                        </p:cTn>
                                        <p:tgtEl>
                                          <p:spTgt spid="11571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571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571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1571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571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571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571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57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5715">
                                            <p:txEl>
                                              <p:pRg st="2" end="2"/>
                                            </p:txEl>
                                          </p:spTgt>
                                        </p:tgtEl>
                                        <p:attrNameLst>
                                          <p:attrName>style.visibility</p:attrName>
                                        </p:attrNameLst>
                                      </p:cBhvr>
                                      <p:to>
                                        <p:strVal val="visible"/>
                                      </p:to>
                                    </p:set>
                                    <p:anim calcmode="lin" valueType="num">
                                      <p:cBhvr>
                                        <p:cTn id="31" dur="500" decel="50000" fill="hold">
                                          <p:stCondLst>
                                            <p:cond delay="0"/>
                                          </p:stCondLst>
                                        </p:cTn>
                                        <p:tgtEl>
                                          <p:spTgt spid="11571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571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571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1571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571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571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571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gn="ctr"/>
            <a:r>
              <a:rPr lang="en-US" dirty="0" smtClean="0">
                <a:solidFill>
                  <a:srgbClr val="FF0000"/>
                </a:solidFill>
              </a:rPr>
              <a:t>VERY IMPORTANT!!</a:t>
            </a:r>
          </a:p>
        </p:txBody>
      </p:sp>
      <p:sp>
        <p:nvSpPr>
          <p:cNvPr id="46083" name="Rectangle 3"/>
          <p:cNvSpPr>
            <a:spLocks noGrp="1" noChangeArrowheads="1"/>
          </p:cNvSpPr>
          <p:nvPr>
            <p:ph idx="1"/>
          </p:nvPr>
        </p:nvSpPr>
        <p:spPr/>
        <p:txBody>
          <a:bodyPr>
            <a:normAutofit/>
          </a:bodyPr>
          <a:lstStyle/>
          <a:p>
            <a:r>
              <a:rPr lang="en-US" b="1" dirty="0" smtClean="0">
                <a:solidFill>
                  <a:srgbClr val="FF0000"/>
                </a:solidFill>
              </a:rPr>
              <a:t>Your Course Request Forms are due </a:t>
            </a:r>
          </a:p>
          <a:p>
            <a:pPr>
              <a:buNone/>
            </a:pPr>
            <a:r>
              <a:rPr lang="en-US" b="1" dirty="0" smtClean="0">
                <a:solidFill>
                  <a:srgbClr val="FF0000"/>
                </a:solidFill>
              </a:rPr>
              <a:t>	Thursday, February 21</a:t>
            </a:r>
            <a:r>
              <a:rPr lang="en-US" b="1" baseline="30000" dirty="0" smtClean="0">
                <a:solidFill>
                  <a:srgbClr val="FF0000"/>
                </a:solidFill>
              </a:rPr>
              <a:t>st</a:t>
            </a:r>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If you do not bring your Course Registration Form in signed by a parent, you will not be given priority consideration for your course requests.  </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320040"/>
            <a:ext cx="8001000" cy="5775960"/>
          </a:xfrm>
        </p:spPr>
        <p:txBody>
          <a:bodyPr anchor="ctr">
            <a:normAutofit/>
          </a:bodyPr>
          <a:lstStyle/>
          <a:p>
            <a:pPr algn="ctr"/>
            <a:r>
              <a:rPr lang="en-US" dirty="0" smtClean="0">
                <a:solidFill>
                  <a:srgbClr val="FF0000"/>
                </a:solidFill>
              </a:rPr>
              <a:t>Your Course Registration Form requires a </a:t>
            </a:r>
            <a:r>
              <a:rPr lang="en-US" u="sng" dirty="0" smtClean="0">
                <a:solidFill>
                  <a:srgbClr val="FF0000"/>
                </a:solidFill>
              </a:rPr>
              <a:t>Parent/Guardian Signature</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200" dirty="0" smtClean="0">
                <a:solidFill>
                  <a:srgbClr val="FF0000"/>
                </a:solidFill>
              </a:rPr>
              <a:t>During the scheduling process, the Goal of the Counseling Department is to  assist you in…</a:t>
            </a:r>
            <a:endParaRPr lang="en-US" sz="3200" dirty="0">
              <a:solidFill>
                <a:srgbClr val="FF0000"/>
              </a:solidFill>
            </a:endParaRPr>
          </a:p>
        </p:txBody>
      </p:sp>
      <p:sp>
        <p:nvSpPr>
          <p:cNvPr id="6146" name="Rectangle 3"/>
          <p:cNvSpPr>
            <a:spLocks noGrp="1" noChangeArrowheads="1"/>
          </p:cNvSpPr>
          <p:nvPr>
            <p:ph idx="1"/>
          </p:nvPr>
        </p:nvSpPr>
        <p:spPr/>
        <p:txBody>
          <a:bodyPr/>
          <a:lstStyle/>
          <a:p>
            <a:r>
              <a:rPr lang="en-US" b="1" dirty="0" smtClean="0">
                <a:solidFill>
                  <a:srgbClr val="FF0000"/>
                </a:solidFill>
              </a:rPr>
              <a:t>Selecting courses to ensure you will meet state and district graduation requirements</a:t>
            </a:r>
          </a:p>
          <a:p>
            <a:r>
              <a:rPr lang="en-US" b="1" dirty="0" smtClean="0">
                <a:solidFill>
                  <a:srgbClr val="FF0000"/>
                </a:solidFill>
              </a:rPr>
              <a:t>Choosing courses that align with your career pathway to ensure that your education is relevant to post-high school aspirations, and</a:t>
            </a:r>
          </a:p>
          <a:p>
            <a:r>
              <a:rPr lang="en-US" b="1" dirty="0" smtClean="0">
                <a:solidFill>
                  <a:srgbClr val="FF0000"/>
                </a:solidFill>
              </a:rPr>
              <a:t>Choosing courses that will challenge you and pique your interest</a:t>
            </a: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p:txBody>
      </p:sp>
      <p:sp>
        <p:nvSpPr>
          <p:cNvPr id="6147" name="WordArt 5"/>
          <p:cNvSpPr>
            <a:spLocks noChangeArrowheads="1" noChangeShapeType="1" noTextEdit="1"/>
          </p:cNvSpPr>
          <p:nvPr/>
        </p:nvSpPr>
        <p:spPr bwMode="auto">
          <a:xfrm>
            <a:off x="228600" y="4572000"/>
            <a:ext cx="8153400" cy="1828800"/>
          </a:xfrm>
          <a:prstGeom prst="rect">
            <a:avLst/>
          </a:prstGeom>
        </p:spPr>
        <p:txBody>
          <a:bodyPr wrap="none" fromWordArt="1">
            <a:prstTxWarp prst="textSlantUp">
              <a:avLst>
                <a:gd name="adj" fmla="val 55556"/>
              </a:avLst>
            </a:prstTxWarp>
          </a:bodyPr>
          <a:lstStyle/>
          <a:p>
            <a:r>
              <a:rPr lang="en-US" kern="10" dirty="0" smtClean="0">
                <a:ln w="9525">
                  <a:solidFill>
                    <a:schemeClr val="tx1"/>
                  </a:solidFill>
                  <a:round/>
                  <a:headEnd/>
                  <a:tailEnd/>
                </a:ln>
                <a:solidFill>
                  <a:srgbClr val="FF0000"/>
                </a:solidFill>
                <a:latin typeface="Arial Black"/>
              </a:rPr>
              <a:t>Appropriate course level placement is CRITICAL to your academic success!</a:t>
            </a:r>
            <a:endParaRPr lang="en-US" kern="10" dirty="0">
              <a:ln w="9525">
                <a:solidFill>
                  <a:schemeClr val="tx1"/>
                </a:solidFill>
                <a:round/>
                <a:headEnd/>
                <a:tailEnd/>
              </a:ln>
              <a:solidFill>
                <a:srgbClr val="FF0000"/>
              </a:solidFill>
              <a:latin typeface="Arial Black"/>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20040"/>
            <a:ext cx="7242048" cy="975360"/>
          </a:xfrm>
        </p:spPr>
        <p:txBody>
          <a:bodyPr/>
          <a:lstStyle/>
          <a:p>
            <a:pPr algn="ctr"/>
            <a:r>
              <a:rPr lang="en-US" dirty="0" smtClean="0">
                <a:solidFill>
                  <a:srgbClr val="FF0000"/>
                </a:solidFill>
              </a:rPr>
              <a:t>Trimester Guide</a:t>
            </a:r>
          </a:p>
        </p:txBody>
      </p:sp>
      <p:sp>
        <p:nvSpPr>
          <p:cNvPr id="7171" name="Rectangle 3"/>
          <p:cNvSpPr>
            <a:spLocks noGrp="1" noChangeArrowheads="1"/>
          </p:cNvSpPr>
          <p:nvPr>
            <p:ph sz="half" idx="1"/>
          </p:nvPr>
        </p:nvSpPr>
        <p:spPr>
          <a:xfrm>
            <a:off x="0" y="1600201"/>
            <a:ext cx="3977640" cy="4114800"/>
          </a:xfrm>
        </p:spPr>
        <p:txBody>
          <a:bodyPr>
            <a:normAutofit fontScale="92500"/>
          </a:bodyPr>
          <a:lstStyle/>
          <a:p>
            <a:r>
              <a:rPr lang="en-US" sz="2600" dirty="0" smtClean="0">
                <a:solidFill>
                  <a:srgbClr val="FF0000"/>
                </a:solidFill>
              </a:rPr>
              <a:t>Each square is one course</a:t>
            </a:r>
          </a:p>
          <a:p>
            <a:r>
              <a:rPr lang="en-US" sz="2600" dirty="0" smtClean="0">
                <a:solidFill>
                  <a:srgbClr val="FF0000"/>
                </a:solidFill>
              </a:rPr>
              <a:t>Each course is 0.5 credits</a:t>
            </a:r>
          </a:p>
          <a:p>
            <a:r>
              <a:rPr lang="en-US" sz="2600" dirty="0" smtClean="0">
                <a:solidFill>
                  <a:srgbClr val="FF0000"/>
                </a:solidFill>
              </a:rPr>
              <a:t>Each term a student can earn 2.5 credits</a:t>
            </a:r>
          </a:p>
          <a:p>
            <a:r>
              <a:rPr lang="en-US" sz="2600" dirty="0" smtClean="0">
                <a:solidFill>
                  <a:srgbClr val="FF0000"/>
                </a:solidFill>
              </a:rPr>
              <a:t>Each school year a student can earn 7.5 credits</a:t>
            </a:r>
          </a:p>
          <a:p>
            <a:r>
              <a:rPr lang="en-US" sz="2600" dirty="0" smtClean="0">
                <a:solidFill>
                  <a:srgbClr val="FF0000"/>
                </a:solidFill>
              </a:rPr>
              <a:t>Students have the opportunity to earn 30 credits over four years</a:t>
            </a:r>
          </a:p>
          <a:p>
            <a:endParaRPr lang="en-US" dirty="0" smtClean="0">
              <a:solidFill>
                <a:srgbClr val="C00000"/>
              </a:solidFill>
            </a:endParaRPr>
          </a:p>
        </p:txBody>
      </p:sp>
      <p:graphicFrame>
        <p:nvGraphicFramePr>
          <p:cNvPr id="91288" name="Group 152"/>
          <p:cNvGraphicFramePr>
            <a:graphicFrameLocks noGrp="1"/>
          </p:cNvGraphicFramePr>
          <p:nvPr/>
        </p:nvGraphicFramePr>
        <p:xfrm>
          <a:off x="3733800" y="2895600"/>
          <a:ext cx="4343401" cy="3838350"/>
        </p:xfrm>
        <a:graphic>
          <a:graphicData uri="http://schemas.openxmlformats.org/drawingml/2006/table">
            <a:tbl>
              <a:tblPr/>
              <a:tblGrid>
                <a:gridCol w="843444"/>
                <a:gridCol w="967936"/>
                <a:gridCol w="967936"/>
                <a:gridCol w="1564085"/>
              </a:tblGrid>
              <a:tr h="6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rgbClr val="C00000"/>
                        </a:solidFill>
                        <a:effectLst/>
                        <a:latin typeface="Tahoma" pitchFamily="-109" charset="0"/>
                        <a:cs typeface="Times New Roman"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rgbClr val="FF0000"/>
                          </a:solidFill>
                          <a:effectLst/>
                          <a:latin typeface="Tahoma" pitchFamily="-109" charset="0"/>
                          <a:cs typeface="Times New Roman" pitchFamily="-109"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Tahoma" pitchFamily="-109" charset="0"/>
                          <a:cs typeface="Times New Roman" pitchFamily="-109" charset="0"/>
                        </a:rPr>
                        <a:t>Winter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rgbClr val="FF0000"/>
                          </a:solidFill>
                          <a:effectLst/>
                          <a:latin typeface="Tahoma" pitchFamily="-109" charset="0"/>
                          <a:cs typeface="Times New Roman" pitchFamily="-109" charset="0"/>
                        </a:rPr>
                        <a:t>Spring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rgbClr val="FF0000"/>
                          </a:solidFill>
                          <a:effectLst/>
                          <a:latin typeface="Tahoma" pitchFamily="-109" charset="0"/>
                          <a:cs typeface="Times New Roman" pitchFamily="-109" charset="0"/>
                        </a:rPr>
                        <a:t>1</a:t>
                      </a:r>
                      <a:r>
                        <a:rPr kumimoji="0" lang="en-US" sz="1400" b="0" i="1" u="none" strike="noStrike" cap="none" normalizeH="0" baseline="30000" dirty="0" smtClean="0">
                          <a:ln>
                            <a:noFill/>
                          </a:ln>
                          <a:solidFill>
                            <a:srgbClr val="FF0000"/>
                          </a:solidFill>
                          <a:effectLst/>
                          <a:latin typeface="Tahoma" pitchFamily="-109" charset="0"/>
                          <a:cs typeface="Times New Roman" pitchFamily="-109" charset="0"/>
                        </a:rPr>
                        <a:t>st</a:t>
                      </a:r>
                      <a:r>
                        <a:rPr kumimoji="0" lang="en-US" sz="1400" b="0" i="1" u="none" strike="noStrike" cap="none" normalizeH="0" baseline="0" dirty="0" smtClean="0">
                          <a:ln>
                            <a:noFill/>
                          </a:ln>
                          <a:solidFill>
                            <a:srgbClr val="FF0000"/>
                          </a:solidFill>
                          <a:effectLst/>
                          <a:latin typeface="Tahoma" pitchFamily="-109" charset="0"/>
                          <a:cs typeface="Times New Roman" pitchFamily="-109" charset="0"/>
                        </a:rPr>
                        <a:t>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FF0000"/>
                          </a:solidFill>
                          <a:effectLst/>
                          <a:latin typeface="Tahoma" pitchFamily="-109" charset="0"/>
                          <a:cs typeface="Times New Roman" pitchFamily="-109" charset="0"/>
                        </a:rPr>
                        <a:t>2</a:t>
                      </a:r>
                      <a:r>
                        <a:rPr kumimoji="0" lang="en-US" sz="1400" b="0" i="1" u="none" strike="noStrike" cap="none" normalizeH="0" baseline="30000" smtClean="0">
                          <a:ln>
                            <a:noFill/>
                          </a:ln>
                          <a:solidFill>
                            <a:srgbClr val="FF0000"/>
                          </a:solidFill>
                          <a:effectLst/>
                          <a:latin typeface="Tahoma" pitchFamily="-109" charset="0"/>
                          <a:cs typeface="Times New Roman" pitchFamily="-109" charset="0"/>
                        </a:rPr>
                        <a:t>nd</a:t>
                      </a:r>
                      <a:r>
                        <a:rPr kumimoji="0" lang="en-US" sz="1400" b="0" i="1" u="none" strike="noStrike" cap="none" normalizeH="0" baseline="0" smtClean="0">
                          <a:ln>
                            <a:noFill/>
                          </a:ln>
                          <a:solidFill>
                            <a:srgbClr val="FF0000"/>
                          </a:solidFill>
                          <a:effectLst/>
                          <a:latin typeface="Tahoma" pitchFamily="-109" charset="0"/>
                          <a:cs typeface="Times New Roman" pitchFamily="-109" charset="0"/>
                        </a:rPr>
                        <a:t>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FF0000"/>
                          </a:solidFill>
                          <a:effectLst/>
                          <a:latin typeface="Tahoma" pitchFamily="-109" charset="0"/>
                          <a:cs typeface="Times New Roman" pitchFamily="-109" charset="0"/>
                        </a:rPr>
                        <a:t>3</a:t>
                      </a:r>
                      <a:r>
                        <a:rPr kumimoji="0" lang="en-US" sz="1400" b="0" i="1" u="none" strike="noStrike" cap="none" normalizeH="0" baseline="30000" smtClean="0">
                          <a:ln>
                            <a:noFill/>
                          </a:ln>
                          <a:solidFill>
                            <a:srgbClr val="FF0000"/>
                          </a:solidFill>
                          <a:effectLst/>
                          <a:latin typeface="Tahoma" pitchFamily="-109" charset="0"/>
                          <a:cs typeface="Times New Roman" pitchFamily="-109" charset="0"/>
                        </a:rPr>
                        <a:t>rd</a:t>
                      </a:r>
                      <a:r>
                        <a:rPr kumimoji="0" lang="en-US" sz="1400" b="0" i="1" u="none" strike="noStrike" cap="none" normalizeH="0" baseline="0" smtClean="0">
                          <a:ln>
                            <a:noFill/>
                          </a:ln>
                          <a:solidFill>
                            <a:srgbClr val="FF0000"/>
                          </a:solidFill>
                          <a:effectLst/>
                          <a:latin typeface="Tahoma" pitchFamily="-109" charset="0"/>
                          <a:cs typeface="Times New Roman" pitchFamily="-109" charset="0"/>
                        </a:rPr>
                        <a:t>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rgbClr val="FF0000"/>
                          </a:solidFill>
                          <a:effectLst/>
                          <a:latin typeface="Tahoma" pitchFamily="-109" charset="0"/>
                          <a:cs typeface="Times New Roman" pitchFamily="-109" charset="0"/>
                        </a:rPr>
                        <a:t>4</a:t>
                      </a:r>
                      <a:r>
                        <a:rPr kumimoji="0" lang="en-US" sz="1400" b="0" i="1" u="none" strike="noStrike" cap="none" normalizeH="0" baseline="30000" smtClean="0">
                          <a:ln>
                            <a:noFill/>
                          </a:ln>
                          <a:solidFill>
                            <a:srgbClr val="FF0000"/>
                          </a:solidFill>
                          <a:effectLst/>
                          <a:latin typeface="Tahoma" pitchFamily="-109" charset="0"/>
                          <a:cs typeface="Times New Roman" pitchFamily="-109" charset="0"/>
                        </a:rPr>
                        <a:t>th</a:t>
                      </a:r>
                      <a:r>
                        <a:rPr kumimoji="0" lang="en-US" sz="1400" b="0" i="1" u="none" strike="noStrike" cap="none" normalizeH="0" baseline="0" smtClean="0">
                          <a:ln>
                            <a:noFill/>
                          </a:ln>
                          <a:solidFill>
                            <a:srgbClr val="FF0000"/>
                          </a:solidFill>
                          <a:effectLst/>
                          <a:latin typeface="Tahoma" pitchFamily="-109" charset="0"/>
                          <a:cs typeface="Times New Roman" pitchFamily="-109" charset="0"/>
                        </a:rPr>
                        <a:t>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rgbClr val="FF0000"/>
                          </a:solidFill>
                          <a:effectLst/>
                          <a:latin typeface="Tahoma" pitchFamily="-109" charset="0"/>
                          <a:cs typeface="Times New Roman" pitchFamily="-109" charset="0"/>
                        </a:rPr>
                        <a:t>5</a:t>
                      </a:r>
                      <a:r>
                        <a:rPr kumimoji="0" lang="en-US" sz="1400" b="0" i="1" u="none" strike="noStrike" cap="none" normalizeH="0" baseline="30000" dirty="0" smtClean="0">
                          <a:ln>
                            <a:noFill/>
                          </a:ln>
                          <a:solidFill>
                            <a:srgbClr val="FF0000"/>
                          </a:solidFill>
                          <a:effectLst/>
                          <a:latin typeface="Tahoma" pitchFamily="-109" charset="0"/>
                          <a:cs typeface="Times New Roman" pitchFamily="-109" charset="0"/>
                        </a:rPr>
                        <a:t>th</a:t>
                      </a:r>
                      <a:r>
                        <a:rPr kumimoji="0" lang="en-US" sz="1400" b="0" i="1" u="none" strike="noStrike" cap="none" normalizeH="0" baseline="0" dirty="0" smtClean="0">
                          <a:ln>
                            <a:noFill/>
                          </a:ln>
                          <a:solidFill>
                            <a:srgbClr val="FF0000"/>
                          </a:solidFill>
                          <a:effectLst/>
                          <a:latin typeface="Tahoma" pitchFamily="-109" charset="0"/>
                          <a:cs typeface="Times New Roman" pitchFamily="-109" charset="0"/>
                        </a:rPr>
                        <a:t>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rgbClr val="C00000"/>
                        </a:solidFill>
                        <a:effectLst/>
                        <a:latin typeface="Tahoma" pitchFamily="-109" charset="0"/>
                        <a:cs typeface="Times New Roman"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2423160"/>
          </a:xfrm>
        </p:spPr>
        <p:txBody>
          <a:bodyPr>
            <a:noAutofit/>
          </a:bodyPr>
          <a:lstStyle/>
          <a:p>
            <a:pPr algn="ctr" eaLnBrk="1" fontAlgn="auto" hangingPunct="1">
              <a:spcAft>
                <a:spcPts val="0"/>
              </a:spcAft>
              <a:defRPr/>
            </a:pPr>
            <a:r>
              <a:rPr sz="5000" dirty="0" smtClean="0">
                <a:solidFill>
                  <a:srgbClr val="FF0000"/>
                </a:solidFill>
                <a:effectLst>
                  <a:outerShdw blurRad="38100" dist="38100" dir="2700000" algn="tl">
                    <a:srgbClr val="000000">
                      <a:alpha val="43137"/>
                    </a:srgbClr>
                  </a:outerShdw>
                </a:effectLst>
              </a:rPr>
              <a:t>Where are you planning on going to college?</a:t>
            </a:r>
            <a:endParaRPr sz="5000" dirty="0">
              <a:solidFill>
                <a:srgbClr val="FF0000"/>
              </a:solidFill>
              <a:effectLst>
                <a:outerShdw blurRad="38100" dist="38100" dir="2700000" algn="tl">
                  <a:srgbClr val="000000">
                    <a:alpha val="43137"/>
                  </a:srgbClr>
                </a:outerShdw>
              </a:effectLst>
            </a:endParaRPr>
          </a:p>
        </p:txBody>
      </p:sp>
      <p:sp>
        <p:nvSpPr>
          <p:cNvPr id="7170" name="Content Placeholder 1"/>
          <p:cNvSpPr>
            <a:spLocks noGrp="1"/>
          </p:cNvSpPr>
          <p:nvPr>
            <p:ph idx="1"/>
          </p:nvPr>
        </p:nvSpPr>
        <p:spPr>
          <a:xfrm>
            <a:off x="457200" y="2819400"/>
            <a:ext cx="7239000" cy="3636336"/>
          </a:xfrm>
        </p:spPr>
        <p:txBody>
          <a:bodyPr>
            <a:normAutofit fontScale="77500" lnSpcReduction="20000"/>
          </a:bodyPr>
          <a:lstStyle/>
          <a:p>
            <a:r>
              <a:rPr lang="en-US" sz="3200" b="1" dirty="0" smtClean="0">
                <a:solidFill>
                  <a:srgbClr val="FF0000"/>
                </a:solidFill>
              </a:rPr>
              <a:t>To earn a diploma, you’ll need 4 years of English, Math, 3 years of Science, and 2 years of a Foreign Language.</a:t>
            </a:r>
          </a:p>
          <a:p>
            <a:endParaRPr lang="en-US" sz="3200" b="1" dirty="0" smtClean="0">
              <a:solidFill>
                <a:srgbClr val="FF0000"/>
              </a:solidFill>
            </a:endParaRPr>
          </a:p>
          <a:p>
            <a:r>
              <a:rPr lang="en-US" sz="3200" b="1" dirty="0" smtClean="0">
                <a:solidFill>
                  <a:srgbClr val="FF0000"/>
                </a:solidFill>
              </a:rPr>
              <a:t>Colleges </a:t>
            </a:r>
            <a:r>
              <a:rPr lang="en-US" sz="3200" b="1" u="sng" dirty="0" smtClean="0">
                <a:solidFill>
                  <a:srgbClr val="FF0000"/>
                </a:solidFill>
              </a:rPr>
              <a:t>like to see </a:t>
            </a:r>
            <a:r>
              <a:rPr lang="en-US" sz="3200" b="1" dirty="0" smtClean="0">
                <a:solidFill>
                  <a:srgbClr val="FF0000"/>
                </a:solidFill>
              </a:rPr>
              <a:t>applicants that take ADDITIONAL core credits, above and beyond what the state requires.</a:t>
            </a:r>
          </a:p>
          <a:p>
            <a:endParaRPr lang="en-US" sz="3200" b="1" dirty="0" smtClean="0">
              <a:solidFill>
                <a:srgbClr val="FF0000"/>
              </a:solidFill>
            </a:endParaRPr>
          </a:p>
          <a:p>
            <a:pPr>
              <a:buNone/>
            </a:pPr>
            <a:r>
              <a:rPr lang="en-US" sz="3200" b="1" dirty="0" smtClean="0">
                <a:solidFill>
                  <a:srgbClr val="FF0000"/>
                </a:solidFill>
              </a:rPr>
              <a:t>*Keep this in mind when scheduling courses!*</a:t>
            </a:r>
          </a:p>
          <a:p>
            <a:pPr eaLnBrk="1" hangingPunct="1">
              <a:spcBef>
                <a:spcPct val="0"/>
              </a:spcBef>
              <a:buClr>
                <a:srgbClr val="C00000"/>
              </a:buClr>
              <a:buFont typeface="Arial" charset="0"/>
              <a:buChar char="•"/>
            </a:pPr>
            <a:endParaRPr lang="en-US" sz="3000" b="1" dirty="0" smtClean="0">
              <a:solidFill>
                <a:srgbClr val="FF0000"/>
              </a:solidFill>
              <a:ea typeface="ＭＳ Ｐゴシック" pitchFamily="34" charset="-128"/>
            </a:endParaRPr>
          </a:p>
          <a:p>
            <a:pPr eaLnBrk="1" hangingPunct="1">
              <a:spcBef>
                <a:spcPct val="0"/>
              </a:spcBef>
              <a:buClr>
                <a:srgbClr val="C00000"/>
              </a:buClr>
            </a:pPr>
            <a:endParaRPr lang="en-US" sz="3000" dirty="0" smtClean="0">
              <a:solidFill>
                <a:srgbClr val="C00000"/>
              </a:solidFill>
            </a:endParaRPr>
          </a:p>
          <a:p>
            <a:pPr eaLnBrk="1" hangingPunct="1">
              <a:spcBef>
                <a:spcPct val="0"/>
              </a:spcBef>
              <a:buClr>
                <a:srgbClr val="C00000"/>
              </a:buClr>
            </a:pPr>
            <a:endParaRPr lang="en-US" sz="3000" dirty="0" smtClean="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242048" cy="1143000"/>
          </a:xfrm>
        </p:spPr>
        <p:txBody>
          <a:bodyPr>
            <a:normAutofit fontScale="90000"/>
          </a:bodyPr>
          <a:lstStyle/>
          <a:p>
            <a:pPr algn="ctr"/>
            <a:r>
              <a:rPr lang="en-US" dirty="0" smtClean="0">
                <a:solidFill>
                  <a:srgbClr val="C00000"/>
                </a:solidFill>
              </a:rPr>
              <a:t/>
            </a:r>
            <a:br>
              <a:rPr lang="en-US" dirty="0" smtClean="0">
                <a:solidFill>
                  <a:srgbClr val="C00000"/>
                </a:solidFill>
              </a:rPr>
            </a:br>
            <a:r>
              <a:rPr lang="en-US" sz="2700" dirty="0" smtClean="0">
                <a:solidFill>
                  <a:srgbClr val="FF0000"/>
                </a:solidFill>
              </a:rPr>
              <a:t>Graduation requirements can be found on the left </a:t>
            </a:r>
            <a:r>
              <a:rPr lang="en-US" sz="2700" smtClean="0">
                <a:solidFill>
                  <a:srgbClr val="FF0000"/>
                </a:solidFill>
              </a:rPr>
              <a:t>hand side of registration </a:t>
            </a:r>
            <a:r>
              <a:rPr lang="en-US" sz="2700" dirty="0" smtClean="0">
                <a:solidFill>
                  <a:srgbClr val="FF0000"/>
                </a:solidFill>
              </a:rPr>
              <a:t>form</a:t>
            </a:r>
          </a:p>
        </p:txBody>
      </p:sp>
      <p:sp>
        <p:nvSpPr>
          <p:cNvPr id="8" name="Rectangle 7"/>
          <p:cNvSpPr/>
          <p:nvPr/>
        </p:nvSpPr>
        <p:spPr>
          <a:xfrm>
            <a:off x="381000" y="2286000"/>
            <a:ext cx="7391400" cy="1077218"/>
          </a:xfrm>
          <a:prstGeom prst="rect">
            <a:avLst/>
          </a:prstGeom>
        </p:spPr>
        <p:txBody>
          <a:bodyPr>
            <a:spAutoFit/>
          </a:bodyPr>
          <a:lstStyle/>
          <a:p>
            <a:pPr>
              <a:defRPr/>
            </a:pPr>
            <a:r>
              <a:rPr lang="en-US" sz="3200" b="1" u="sng" dirty="0" smtClean="0">
                <a:solidFill>
                  <a:srgbClr val="FF0000"/>
                </a:solidFill>
                <a:effectLst>
                  <a:outerShdw blurRad="38100" dist="38100" dir="2700000" algn="tl">
                    <a:srgbClr val="000000"/>
                  </a:outerShdw>
                </a:effectLst>
                <a:latin typeface="Arial" pitchFamily="34" charset="0"/>
                <a:cs typeface="Arial" pitchFamily="34" charset="0"/>
              </a:rPr>
              <a:t>Course options can be found on the backside of your registration form.</a:t>
            </a:r>
            <a:endParaRPr lang="en-US" sz="3200" b="1" u="sng"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8197" name="Rectangle 8"/>
          <p:cNvSpPr>
            <a:spLocks noChangeArrowheads="1"/>
          </p:cNvSpPr>
          <p:nvPr/>
        </p:nvSpPr>
        <p:spPr bwMode="auto">
          <a:xfrm>
            <a:off x="457200" y="3657600"/>
            <a:ext cx="7239000" cy="701731"/>
          </a:xfrm>
          <a:prstGeom prst="rect">
            <a:avLst/>
          </a:prstGeom>
          <a:noFill/>
          <a:ln w="9525">
            <a:noFill/>
            <a:miter lim="800000"/>
            <a:headEnd/>
            <a:tailEnd/>
          </a:ln>
        </p:spPr>
        <p:txBody>
          <a:bodyPr wrap="square">
            <a:spAutoFit/>
          </a:bodyPr>
          <a:lstStyle/>
          <a:p>
            <a:pPr>
              <a:lnSpc>
                <a:spcPct val="90000"/>
              </a:lnSpc>
              <a:buFont typeface="Arial" charset="0"/>
              <a:buChar char="•"/>
            </a:pPr>
            <a:endParaRPr lang="en-US" sz="2200" dirty="0" smtClean="0">
              <a:solidFill>
                <a:srgbClr val="C00000"/>
              </a:solidFill>
              <a:latin typeface="Arial" charset="0"/>
              <a:cs typeface="Arial" charset="0"/>
            </a:endParaRPr>
          </a:p>
          <a:p>
            <a:pPr>
              <a:lnSpc>
                <a:spcPct val="90000"/>
              </a:lnSpc>
              <a:buFont typeface="Arial" charset="0"/>
              <a:buChar char="•"/>
            </a:pPr>
            <a:endParaRPr lang="en-US" sz="2200" dirty="0">
              <a:solidFill>
                <a:srgbClr val="C00000"/>
              </a:solidFill>
              <a:latin typeface="Arial" charset="0"/>
              <a:cs typeface="Arial" charset="0"/>
            </a:endParaRPr>
          </a:p>
        </p:txBody>
      </p:sp>
      <p:sp>
        <p:nvSpPr>
          <p:cNvPr id="6" name="Title 1"/>
          <p:cNvSpPr txBox="1">
            <a:spLocks/>
          </p:cNvSpPr>
          <p:nvPr/>
        </p:nvSpPr>
        <p:spPr>
          <a:xfrm>
            <a:off x="381001" y="3733800"/>
            <a:ext cx="7391400" cy="1050925"/>
          </a:xfrm>
          <a:prstGeom prst="rect">
            <a:avLst/>
          </a:prstGeom>
        </p:spPr>
        <p:txBody>
          <a:bodyPr anchor="b">
            <a:normAutofit fontScale="97500"/>
          </a:bodyPr>
          <a:lstStyle/>
          <a:p>
            <a:pPr>
              <a:defRPr/>
            </a:pPr>
            <a:endParaRPr lang="en-US" sz="3200" b="1" u="sng" dirty="0">
              <a:solidFill>
                <a:srgbClr val="FF0000"/>
              </a:solidFill>
              <a:effectLst>
                <a:outerShdw blurRad="38100" dist="38100" dir="2700000" algn="tl">
                  <a:srgbClr val="000000"/>
                </a:outerShdw>
              </a:effectLst>
              <a:latin typeface="Arial" pitchFamily="34" charset="0"/>
              <a:ea typeface="ＭＳ Ｐゴシック" pitchFamily="-109" charset="-128"/>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eaLnBrk="1" fontAlgn="auto" hangingPunct="1">
              <a:spcAft>
                <a:spcPts val="0"/>
              </a:spcAft>
              <a:defRPr/>
            </a:pPr>
            <a:r>
              <a:rPr sz="4800" dirty="0" smtClean="0">
                <a:solidFill>
                  <a:srgbClr val="FF0000"/>
                </a:solidFill>
                <a:effectLst>
                  <a:outerShdw blurRad="38100" dist="38100" dir="2700000" algn="tl">
                    <a:srgbClr val="000000"/>
                  </a:outerShdw>
                </a:effectLst>
              </a:rPr>
              <a:t>Course Book</a:t>
            </a:r>
          </a:p>
        </p:txBody>
      </p:sp>
      <p:sp>
        <p:nvSpPr>
          <p:cNvPr id="12291" name="Rectangle 3"/>
          <p:cNvSpPr>
            <a:spLocks noGrp="1" noChangeArrowheads="1"/>
          </p:cNvSpPr>
          <p:nvPr>
            <p:ph idx="1"/>
          </p:nvPr>
        </p:nvSpPr>
        <p:spPr/>
        <p:txBody>
          <a:bodyPr/>
          <a:lstStyle/>
          <a:p>
            <a:pPr eaLnBrk="1" hangingPunct="1">
              <a:buClr>
                <a:srgbClr val="C00000"/>
              </a:buClr>
            </a:pPr>
            <a:r>
              <a:rPr lang="en-US" dirty="0" smtClean="0">
                <a:solidFill>
                  <a:srgbClr val="FF0000"/>
                </a:solidFill>
                <a:ea typeface="ＭＳ Ｐゴシック" pitchFamily="34" charset="-128"/>
              </a:rPr>
              <a:t>Log onto: </a:t>
            </a:r>
            <a:r>
              <a:rPr lang="en-US" dirty="0" smtClean="0">
                <a:solidFill>
                  <a:srgbClr val="FF0000"/>
                </a:solidFill>
                <a:ea typeface="ＭＳ Ｐゴシック" pitchFamily="34" charset="-128"/>
                <a:hlinkClick r:id="rId3"/>
              </a:rPr>
              <a:t>http://lakeshoreschools.org/</a:t>
            </a:r>
            <a:endParaRPr lang="en-US" dirty="0" smtClean="0">
              <a:solidFill>
                <a:srgbClr val="FF0000"/>
              </a:solidFill>
              <a:ea typeface="ＭＳ Ｐゴシック" pitchFamily="34" charset="-128"/>
            </a:endParaRPr>
          </a:p>
          <a:p>
            <a:pPr eaLnBrk="1" hangingPunct="1">
              <a:buClr>
                <a:srgbClr val="C00000"/>
              </a:buClr>
            </a:pPr>
            <a:r>
              <a:rPr lang="en-US" dirty="0" smtClean="0">
                <a:solidFill>
                  <a:srgbClr val="FF0000"/>
                </a:solidFill>
                <a:ea typeface="ＭＳ Ｐゴシック" pitchFamily="34" charset="-128"/>
              </a:rPr>
              <a:t>Click on “Lake Shore High School”</a:t>
            </a:r>
          </a:p>
          <a:p>
            <a:pPr eaLnBrk="1" hangingPunct="1">
              <a:buClr>
                <a:srgbClr val="C00000"/>
              </a:buClr>
            </a:pPr>
            <a:r>
              <a:rPr lang="en-US" dirty="0" smtClean="0">
                <a:solidFill>
                  <a:srgbClr val="FF0000"/>
                </a:solidFill>
                <a:ea typeface="ＭＳ Ｐゴシック" pitchFamily="34" charset="-128"/>
              </a:rPr>
              <a:t>Click on “Course Selection”</a:t>
            </a:r>
          </a:p>
          <a:p>
            <a:pPr eaLnBrk="1" hangingPunct="1">
              <a:buClr>
                <a:srgbClr val="C00000"/>
              </a:buClr>
            </a:pPr>
            <a:r>
              <a:rPr lang="en-US" sz="2400" dirty="0" smtClean="0">
                <a:solidFill>
                  <a:srgbClr val="FF0000"/>
                </a:solidFill>
                <a:ea typeface="ＭＳ Ｐゴシック" pitchFamily="34" charset="-128"/>
              </a:rPr>
              <a:t>Click on </a:t>
            </a:r>
            <a:r>
              <a:rPr lang="en-US" sz="2400" dirty="0" smtClean="0">
                <a:solidFill>
                  <a:srgbClr val="FF0000"/>
                </a:solidFill>
                <a:ea typeface="ＭＳ Ｐゴシック" pitchFamily="34" charset="-128"/>
                <a:hlinkClick r:id="rId4"/>
              </a:rPr>
              <a:t>“Course Offerings Guide</a:t>
            </a:r>
            <a:r>
              <a:rPr lang="en-US" dirty="0" smtClean="0">
                <a:solidFill>
                  <a:srgbClr val="FF0000"/>
                </a:solidFill>
                <a:ea typeface="ＭＳ Ｐゴシック" pitchFamily="34" charset="-128"/>
                <a:hlinkClick r:id="rId4"/>
              </a:rPr>
              <a:t>”</a:t>
            </a:r>
            <a:endParaRPr lang="en-US" dirty="0" smtClean="0">
              <a:solidFill>
                <a:srgbClr val="FF0000"/>
              </a:solidFill>
              <a:ea typeface="ＭＳ Ｐゴシック" pitchFamily="34" charset="-128"/>
            </a:endParaRPr>
          </a:p>
          <a:p>
            <a:pPr algn="ctr" eaLnBrk="1" hangingPunct="1">
              <a:buClr>
                <a:srgbClr val="C00000"/>
              </a:buClr>
            </a:pPr>
            <a:endParaRPr lang="en-US" sz="7200" dirty="0" smtClean="0">
              <a:solidFill>
                <a:srgbClr val="C00000"/>
              </a:solidFill>
              <a:ea typeface="ＭＳ Ｐゴシック" pitchFamily="34" charset="-128"/>
            </a:endParaRPr>
          </a:p>
        </p:txBody>
      </p:sp>
      <p:sp>
        <p:nvSpPr>
          <p:cNvPr id="12292" name="WordArt 5"/>
          <p:cNvSpPr>
            <a:spLocks noChangeArrowheads="1" noChangeShapeType="1" noTextEdit="1"/>
          </p:cNvSpPr>
          <p:nvPr/>
        </p:nvSpPr>
        <p:spPr bwMode="auto">
          <a:xfrm>
            <a:off x="609600" y="4114800"/>
            <a:ext cx="7391400" cy="1439863"/>
          </a:xfrm>
          <a:prstGeom prst="rect">
            <a:avLst/>
          </a:prstGeom>
        </p:spPr>
        <p:txBody>
          <a:bodyPr wrap="none" fromWordArt="1">
            <a:prstTxWarp prst="textSlantUp">
              <a:avLst>
                <a:gd name="adj" fmla="val 55556"/>
              </a:avLst>
            </a:prstTxWarp>
          </a:bodyPr>
          <a:lstStyle/>
          <a:p>
            <a:endParaRPr lang="en-US" kern="10" dirty="0">
              <a:ln w="9525">
                <a:solidFill>
                  <a:schemeClr val="hlink"/>
                </a:solidFill>
                <a:round/>
                <a:headEnd/>
                <a:tailEnd/>
              </a:ln>
              <a:solidFill>
                <a:srgbClr val="000000"/>
              </a:solidFill>
              <a:latin typeface="Arial Black"/>
            </a:endParaRPr>
          </a:p>
        </p:txBody>
      </p:sp>
      <p:pic>
        <p:nvPicPr>
          <p:cNvPr id="12293" name="Picture 8" descr="See full size image">
            <a:hlinkClick r:id="rId5"/>
          </p:cNvPr>
          <p:cNvPicPr>
            <a:picLocks noChangeAspect="1" noChangeArrowheads="1"/>
          </p:cNvPicPr>
          <p:nvPr/>
        </p:nvPicPr>
        <p:blipFill>
          <a:blip r:embed="rId6" cstate="print"/>
          <a:srcRect/>
          <a:stretch>
            <a:fillRect/>
          </a:stretch>
        </p:blipFill>
        <p:spPr bwMode="auto">
          <a:xfrm>
            <a:off x="6172200" y="3962400"/>
            <a:ext cx="2133600" cy="19399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1" y="685800"/>
          <a:ext cx="4495800" cy="685800"/>
        </p:xfrm>
        <a:graphic>
          <a:graphicData uri="http://schemas.openxmlformats.org/drawingml/2006/table">
            <a:tbl>
              <a:tblPr/>
              <a:tblGrid>
                <a:gridCol w="4495800"/>
              </a:tblGrid>
              <a:tr h="228600">
                <a:tc>
                  <a:txBody>
                    <a:bodyPr/>
                    <a:lstStyle/>
                    <a:p>
                      <a:pPr marL="0" marR="0" algn="l">
                        <a:lnSpc>
                          <a:spcPct val="115000"/>
                        </a:lnSpc>
                        <a:spcBef>
                          <a:spcPts val="0"/>
                        </a:spcBef>
                        <a:spcAft>
                          <a:spcPts val="0"/>
                        </a:spcAft>
                      </a:pPr>
                      <a:r>
                        <a:rPr lang="en-US" sz="1100" dirty="0">
                          <a:latin typeface="Calibri"/>
                          <a:ea typeface="Calibri"/>
                          <a:cs typeface="Times New Roman"/>
                        </a:rPr>
                        <a:t>Intro to </a:t>
                      </a:r>
                      <a:r>
                        <a:rPr lang="en-US" sz="1100" dirty="0" smtClean="0">
                          <a:latin typeface="Calibri"/>
                          <a:ea typeface="Calibri"/>
                          <a:cs typeface="Times New Roman"/>
                        </a:rPr>
                        <a:t>Drafting/CAD 1 </a:t>
                      </a:r>
                      <a:r>
                        <a:rPr lang="en-US" sz="1100" dirty="0">
                          <a:latin typeface="Calibri"/>
                          <a:ea typeface="Calibri"/>
                          <a:cs typeface="Times New Roman"/>
                        </a:rPr>
                        <a:t>Term in </a:t>
                      </a:r>
                      <a:r>
                        <a:rPr lang="en-US" sz="1100" dirty="0" smtClean="0">
                          <a:latin typeface="Calibri"/>
                          <a:ea typeface="Calibri"/>
                          <a:cs typeface="Times New Roman"/>
                        </a:rPr>
                        <a:t>Duration GEC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710">
                <a:tc>
                  <a:txBody>
                    <a:bodyPr/>
                    <a:lstStyle/>
                    <a:p>
                      <a:pPr marL="0" marR="0" algn="l">
                        <a:lnSpc>
                          <a:spcPct val="115000"/>
                        </a:lnSpc>
                        <a:spcBef>
                          <a:spcPts val="0"/>
                        </a:spcBef>
                        <a:spcAft>
                          <a:spcPts val="0"/>
                        </a:spcAft>
                      </a:pPr>
                      <a:r>
                        <a:rPr lang="en-US" sz="1100" dirty="0">
                          <a:latin typeface="Calibri"/>
                          <a:ea typeface="Calibri"/>
                          <a:cs typeface="Times New Roman"/>
                        </a:rPr>
                        <a:t>Intro to Building </a:t>
                      </a:r>
                      <a:r>
                        <a:rPr lang="en-US" sz="1100" dirty="0" smtClean="0">
                          <a:latin typeface="Calibri"/>
                          <a:ea typeface="Calibri"/>
                          <a:cs typeface="Times New Roman"/>
                        </a:rPr>
                        <a:t>Renovation 1 </a:t>
                      </a:r>
                      <a:r>
                        <a:rPr lang="en-US" sz="1100" dirty="0">
                          <a:latin typeface="Calibri"/>
                          <a:ea typeface="Calibri"/>
                          <a:cs typeface="Times New Roman"/>
                        </a:rPr>
                        <a:t>Term in </a:t>
                      </a:r>
                      <a:r>
                        <a:rPr lang="en-US" sz="1100" dirty="0" smtClean="0">
                          <a:latin typeface="Calibri"/>
                          <a:ea typeface="Calibri"/>
                          <a:cs typeface="Times New Roman"/>
                        </a:rPr>
                        <a:t>Duration GEC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90">
                <a:tc>
                  <a:txBody>
                    <a:bodyPr/>
                    <a:lstStyle/>
                    <a:p>
                      <a:pPr marL="0" marR="0" algn="l">
                        <a:lnSpc>
                          <a:spcPct val="115000"/>
                        </a:lnSpc>
                        <a:spcBef>
                          <a:spcPts val="0"/>
                        </a:spcBef>
                        <a:spcAft>
                          <a:spcPts val="0"/>
                        </a:spcAft>
                      </a:pPr>
                      <a:r>
                        <a:rPr lang="en-US" sz="1100" dirty="0">
                          <a:latin typeface="Calibri"/>
                          <a:ea typeface="Calibri"/>
                          <a:cs typeface="Times New Roman"/>
                        </a:rPr>
                        <a:t>Girls Intro to </a:t>
                      </a:r>
                      <a:r>
                        <a:rPr lang="en-US" sz="1100" dirty="0" smtClean="0">
                          <a:latin typeface="Calibri"/>
                          <a:ea typeface="Calibri"/>
                          <a:cs typeface="Times New Roman"/>
                        </a:rPr>
                        <a:t>Renovation 1 </a:t>
                      </a:r>
                      <a:r>
                        <a:rPr lang="en-US" sz="1100" dirty="0">
                          <a:latin typeface="Calibri"/>
                          <a:ea typeface="Calibri"/>
                          <a:cs typeface="Times New Roman"/>
                        </a:rPr>
                        <a:t>Term in </a:t>
                      </a:r>
                      <a:r>
                        <a:rPr lang="en-US" sz="1100" dirty="0" smtClean="0">
                          <a:latin typeface="Calibri"/>
                          <a:ea typeface="Calibri"/>
                          <a:cs typeface="Times New Roman"/>
                        </a:rPr>
                        <a:t>Duration GEC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304800" y="1600200"/>
          <a:ext cx="4495800" cy="699516"/>
        </p:xfrm>
        <a:graphic>
          <a:graphicData uri="http://schemas.openxmlformats.org/drawingml/2006/table">
            <a:tbl>
              <a:tblPr/>
              <a:tblGrid>
                <a:gridCol w="4495800"/>
              </a:tblGrid>
              <a:tr h="242316">
                <a:tc>
                  <a:txBody>
                    <a:bodyPr/>
                    <a:lstStyle/>
                    <a:p>
                      <a:pPr marL="0" marR="0" algn="l">
                        <a:lnSpc>
                          <a:spcPct val="115000"/>
                        </a:lnSpc>
                        <a:spcBef>
                          <a:spcPts val="0"/>
                        </a:spcBef>
                        <a:spcAft>
                          <a:spcPts val="0"/>
                        </a:spcAft>
                      </a:pPr>
                      <a:r>
                        <a:rPr lang="en-US" sz="1100" dirty="0">
                          <a:latin typeface="Calibri"/>
                          <a:ea typeface="Calibri"/>
                          <a:cs typeface="Times New Roman"/>
                        </a:rPr>
                        <a:t>Intro to Visual </a:t>
                      </a:r>
                      <a:r>
                        <a:rPr lang="en-US" sz="1100" dirty="0" smtClean="0">
                          <a:latin typeface="Calibri"/>
                          <a:ea typeface="Calibri"/>
                          <a:cs typeface="Times New Roman"/>
                        </a:rPr>
                        <a:t>Art  1 </a:t>
                      </a:r>
                      <a:r>
                        <a:rPr lang="en-US" sz="1100" dirty="0">
                          <a:latin typeface="Calibri"/>
                          <a:ea typeface="Calibri"/>
                          <a:cs typeface="Times New Roman"/>
                        </a:rPr>
                        <a:t>Term in </a:t>
                      </a:r>
                      <a:r>
                        <a:rPr lang="en-US" sz="1100" dirty="0" smtClean="0">
                          <a:latin typeface="Calibri"/>
                          <a:ea typeface="Calibri"/>
                          <a:cs typeface="Times New Roman"/>
                        </a:rPr>
                        <a:t>Duration VPAC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alibri"/>
                          <a:ea typeface="Calibri"/>
                          <a:cs typeface="Times New Roman"/>
                        </a:rPr>
                        <a:t>Drawing/Design 1 </a:t>
                      </a:r>
                      <a:r>
                        <a:rPr lang="en-US" sz="1100" dirty="0">
                          <a:latin typeface="Calibri"/>
                          <a:ea typeface="Calibri"/>
                          <a:cs typeface="Times New Roman"/>
                        </a:rPr>
                        <a:t>Term in </a:t>
                      </a:r>
                      <a:r>
                        <a:rPr lang="en-US" sz="1100" dirty="0" smtClean="0">
                          <a:latin typeface="Calibri"/>
                          <a:ea typeface="Calibri"/>
                          <a:cs typeface="Times New Roman"/>
                        </a:rPr>
                        <a:t>Duration </a:t>
                      </a:r>
                      <a:r>
                        <a:rPr lang="en-US" sz="1100" b="0" dirty="0" smtClean="0">
                          <a:latin typeface="Calibri"/>
                          <a:ea typeface="Calibri"/>
                          <a:cs typeface="Times New Roman"/>
                        </a:rPr>
                        <a:t>VPAC </a:t>
                      </a:r>
                      <a:r>
                        <a:rPr lang="en-US" sz="1100" dirty="0" smtClean="0">
                          <a:latin typeface="Calibri"/>
                          <a:ea typeface="Calibri"/>
                          <a:cs typeface="Times New Roman"/>
                        </a:rPr>
                        <a:t> </a:t>
                      </a:r>
                      <a:r>
                        <a:rPr lang="en-US" sz="1100" b="1" dirty="0" smtClean="0">
                          <a:latin typeface="Calibri"/>
                          <a:ea typeface="Calibri"/>
                          <a:cs typeface="Times New Roman"/>
                        </a:rPr>
                        <a:t>Pre-Requisite: Intro </a:t>
                      </a:r>
                      <a:r>
                        <a:rPr lang="en-US" sz="1100" b="1" dirty="0">
                          <a:latin typeface="Calibri"/>
                          <a:ea typeface="Calibri"/>
                          <a:cs typeface="Times New Roman"/>
                        </a:rPr>
                        <a:t>to Visual </a:t>
                      </a:r>
                      <a:r>
                        <a:rPr lang="en-US" sz="1100" b="1" dirty="0" smtClean="0">
                          <a:latin typeface="Calibri"/>
                          <a:ea typeface="Calibri"/>
                          <a:cs typeface="Times New Roman"/>
                        </a:rPr>
                        <a:t>Art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l">
                        <a:lnSpc>
                          <a:spcPct val="115000"/>
                        </a:lnSpc>
                        <a:spcBef>
                          <a:spcPts val="0"/>
                        </a:spcBef>
                        <a:spcAft>
                          <a:spcPts val="0"/>
                        </a:spcAft>
                      </a:pPr>
                      <a:r>
                        <a:rPr lang="en-US" sz="1100" dirty="0" smtClean="0">
                          <a:latin typeface="Calibri"/>
                          <a:ea typeface="Calibri"/>
                          <a:cs typeface="Times New Roman"/>
                        </a:rPr>
                        <a:t>Painting  1 </a:t>
                      </a:r>
                      <a:r>
                        <a:rPr lang="en-US" sz="1100" dirty="0">
                          <a:latin typeface="Calibri"/>
                          <a:ea typeface="Calibri"/>
                          <a:cs typeface="Times New Roman"/>
                        </a:rPr>
                        <a:t>Term in Duration </a:t>
                      </a:r>
                      <a:r>
                        <a:rPr lang="en-US" sz="1100" dirty="0" smtClean="0">
                          <a:latin typeface="Calibri"/>
                          <a:ea typeface="Calibri"/>
                          <a:cs typeface="Times New Roman"/>
                        </a:rPr>
                        <a:t>VPAC </a:t>
                      </a:r>
                      <a:r>
                        <a:rPr lang="en-US" sz="1100" b="1" dirty="0" smtClean="0">
                          <a:latin typeface="Calibri"/>
                          <a:ea typeface="Calibri"/>
                          <a:cs typeface="Times New Roman"/>
                        </a:rPr>
                        <a:t>Pre-Requisite: Intro </a:t>
                      </a:r>
                      <a:r>
                        <a:rPr lang="en-US" sz="1100" b="1" dirty="0">
                          <a:latin typeface="Calibri"/>
                          <a:ea typeface="Calibri"/>
                          <a:cs typeface="Times New Roman"/>
                        </a:rPr>
                        <a:t>to Visual Art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304800" y="2514600"/>
          <a:ext cx="4495800" cy="1218000"/>
        </p:xfrm>
        <a:graphic>
          <a:graphicData uri="http://schemas.openxmlformats.org/drawingml/2006/table">
            <a:tbl>
              <a:tblPr/>
              <a:tblGrid>
                <a:gridCol w="4495800"/>
              </a:tblGrid>
              <a:tr h="228600">
                <a:tc>
                  <a:txBody>
                    <a:bodyPr/>
                    <a:lstStyle/>
                    <a:p>
                      <a:pPr marL="0" marR="0" algn="l">
                        <a:lnSpc>
                          <a:spcPct val="115000"/>
                        </a:lnSpc>
                        <a:spcBef>
                          <a:spcPts val="0"/>
                        </a:spcBef>
                        <a:spcAft>
                          <a:spcPts val="0"/>
                        </a:spcAft>
                      </a:pPr>
                      <a:r>
                        <a:rPr lang="en-US" sz="1100" dirty="0">
                          <a:latin typeface="Calibri"/>
                          <a:ea typeface="Calibri"/>
                          <a:cs typeface="Times New Roman"/>
                        </a:rPr>
                        <a:t>Intro to </a:t>
                      </a:r>
                      <a:r>
                        <a:rPr lang="en-US" sz="1100" dirty="0" smtClean="0">
                          <a:latin typeface="Calibri"/>
                          <a:ea typeface="Calibri"/>
                          <a:cs typeface="Times New Roman"/>
                        </a:rPr>
                        <a:t>Music 1 </a:t>
                      </a:r>
                      <a:r>
                        <a:rPr lang="en-US" sz="1100" dirty="0">
                          <a:latin typeface="Calibri"/>
                          <a:ea typeface="Calibri"/>
                          <a:cs typeface="Times New Roman"/>
                        </a:rPr>
                        <a:t>Term in Duration VPAC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50">
                <a:tc>
                  <a:txBody>
                    <a:bodyPr/>
                    <a:lstStyle/>
                    <a:p>
                      <a:pPr marL="0" marR="0" algn="l">
                        <a:lnSpc>
                          <a:spcPct val="115000"/>
                        </a:lnSpc>
                        <a:spcBef>
                          <a:spcPts val="0"/>
                        </a:spcBef>
                        <a:spcAft>
                          <a:spcPts val="0"/>
                        </a:spcAft>
                      </a:pPr>
                      <a:r>
                        <a:rPr lang="en-US" sz="1100" dirty="0" smtClean="0">
                          <a:latin typeface="Calibri"/>
                          <a:ea typeface="Calibri"/>
                          <a:cs typeface="Times New Roman"/>
                        </a:rPr>
                        <a:t>Guitar 1 </a:t>
                      </a:r>
                      <a:r>
                        <a:rPr lang="en-US" sz="1100" dirty="0">
                          <a:latin typeface="Calibri"/>
                          <a:ea typeface="Calibri"/>
                          <a:cs typeface="Times New Roman"/>
                        </a:rPr>
                        <a:t>Term in </a:t>
                      </a:r>
                      <a:r>
                        <a:rPr lang="en-US" sz="1100" dirty="0" smtClean="0">
                          <a:latin typeface="Calibri"/>
                          <a:ea typeface="Calibri"/>
                          <a:cs typeface="Times New Roman"/>
                        </a:rPr>
                        <a:t>Duration VPAC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50">
                <a:tc>
                  <a:txBody>
                    <a:bodyPr/>
                    <a:lstStyle/>
                    <a:p>
                      <a:pPr marL="0" marR="0" algn="l">
                        <a:lnSpc>
                          <a:spcPct val="115000"/>
                        </a:lnSpc>
                        <a:spcBef>
                          <a:spcPts val="0"/>
                        </a:spcBef>
                        <a:spcAft>
                          <a:spcPts val="0"/>
                        </a:spcAft>
                      </a:pPr>
                      <a:r>
                        <a:rPr lang="en-US" sz="1100" dirty="0" smtClean="0">
                          <a:latin typeface="Calibri"/>
                          <a:ea typeface="Calibri"/>
                          <a:cs typeface="Times New Roman"/>
                        </a:rPr>
                        <a:t>Symphonic Band 3 Terms in Duration VPAC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50">
                <a:tc>
                  <a:txBody>
                    <a:bodyPr/>
                    <a:lstStyle/>
                    <a:p>
                      <a:pPr marL="0" marR="0" algn="l">
                        <a:lnSpc>
                          <a:spcPct val="115000"/>
                        </a:lnSpc>
                        <a:spcBef>
                          <a:spcPts val="0"/>
                        </a:spcBef>
                        <a:spcAft>
                          <a:spcPts val="0"/>
                        </a:spcAft>
                      </a:pPr>
                      <a:r>
                        <a:rPr lang="en-US" sz="1100" dirty="0" smtClean="0">
                          <a:latin typeface="Calibri"/>
                          <a:ea typeface="Calibri"/>
                          <a:cs typeface="Times New Roman"/>
                        </a:rPr>
                        <a:t>Treble </a:t>
                      </a:r>
                      <a:r>
                        <a:rPr lang="en-US" sz="1100" dirty="0" smtClean="0">
                          <a:latin typeface="Calibri"/>
                          <a:ea typeface="Calibri"/>
                          <a:cs typeface="Times New Roman"/>
                        </a:rPr>
                        <a:t>Choir (Freshman Girls)  </a:t>
                      </a:r>
                      <a:r>
                        <a:rPr lang="en-US" sz="1100" dirty="0" smtClean="0">
                          <a:latin typeface="Calibri"/>
                          <a:ea typeface="Calibri"/>
                          <a:cs typeface="Times New Roman"/>
                        </a:rPr>
                        <a:t>3 Terms in Duration VPAC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50">
                <a:tc>
                  <a:txBody>
                    <a:bodyPr/>
                    <a:lstStyle/>
                    <a:p>
                      <a:pPr marL="0" marR="0" algn="l">
                        <a:lnSpc>
                          <a:spcPct val="115000"/>
                        </a:lnSpc>
                        <a:spcBef>
                          <a:spcPts val="0"/>
                        </a:spcBef>
                        <a:spcAft>
                          <a:spcPts val="0"/>
                        </a:spcAft>
                      </a:pPr>
                      <a:r>
                        <a:rPr lang="en-US" sz="1100" dirty="0" smtClean="0">
                          <a:latin typeface="Calibri"/>
                          <a:ea typeface="Calibri"/>
                          <a:cs typeface="Times New Roman"/>
                        </a:rPr>
                        <a:t>Concert Choir </a:t>
                      </a:r>
                      <a:r>
                        <a:rPr lang="en-US" sz="1100" dirty="0" smtClean="0">
                          <a:latin typeface="Calibri"/>
                          <a:ea typeface="Calibri"/>
                          <a:cs typeface="Times New Roman"/>
                        </a:rPr>
                        <a:t>(Freshman Boys) 3 </a:t>
                      </a:r>
                      <a:r>
                        <a:rPr lang="en-US" sz="1100" dirty="0" smtClean="0">
                          <a:latin typeface="Calibri"/>
                          <a:ea typeface="Calibri"/>
                          <a:cs typeface="Times New Roman"/>
                        </a:rPr>
                        <a:t>Terms in Duration VPAC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304800" y="3962400"/>
          <a:ext cx="4495800" cy="685800"/>
        </p:xfrm>
        <a:graphic>
          <a:graphicData uri="http://schemas.openxmlformats.org/drawingml/2006/table">
            <a:tbl>
              <a:tblPr/>
              <a:tblGrid>
                <a:gridCol w="4495800"/>
              </a:tblGrid>
              <a:tr h="228600">
                <a:tc>
                  <a:txBody>
                    <a:bodyPr/>
                    <a:lstStyle/>
                    <a:p>
                      <a:pPr marL="0" marR="0" algn="l">
                        <a:lnSpc>
                          <a:spcPct val="115000"/>
                        </a:lnSpc>
                        <a:spcBef>
                          <a:spcPts val="0"/>
                        </a:spcBef>
                        <a:spcAft>
                          <a:spcPts val="0"/>
                        </a:spcAft>
                      </a:pPr>
                      <a:r>
                        <a:rPr lang="en-US" sz="1100" dirty="0">
                          <a:latin typeface="Calibri"/>
                          <a:ea typeface="Calibri"/>
                          <a:cs typeface="Times New Roman"/>
                        </a:rPr>
                        <a:t>Fitness &amp; </a:t>
                      </a:r>
                      <a:r>
                        <a:rPr lang="en-US" sz="1100" dirty="0" smtClean="0">
                          <a:latin typeface="Calibri"/>
                          <a:ea typeface="Calibri"/>
                          <a:cs typeface="Times New Roman"/>
                        </a:rPr>
                        <a:t>Conditioning 1 </a:t>
                      </a:r>
                      <a:r>
                        <a:rPr lang="en-US" sz="1100" dirty="0">
                          <a:latin typeface="Calibri"/>
                          <a:ea typeface="Calibri"/>
                          <a:cs typeface="Times New Roman"/>
                        </a:rPr>
                        <a:t>Term in </a:t>
                      </a:r>
                      <a:r>
                        <a:rPr lang="en-US" sz="1100" dirty="0" smtClean="0">
                          <a:latin typeface="Calibri"/>
                          <a:ea typeface="Calibri"/>
                          <a:cs typeface="Times New Roman"/>
                        </a:rPr>
                        <a:t>Duration PEC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l">
                        <a:lnSpc>
                          <a:spcPct val="115000"/>
                        </a:lnSpc>
                        <a:spcBef>
                          <a:spcPts val="0"/>
                        </a:spcBef>
                        <a:spcAft>
                          <a:spcPts val="0"/>
                        </a:spcAft>
                      </a:pPr>
                      <a:r>
                        <a:rPr lang="en-US" sz="1100" dirty="0" smtClean="0">
                          <a:latin typeface="Calibri"/>
                          <a:ea typeface="Calibri"/>
                          <a:cs typeface="Times New Roman"/>
                        </a:rPr>
                        <a:t>Swimming 1 </a:t>
                      </a:r>
                      <a:r>
                        <a:rPr lang="en-US" sz="1100" dirty="0">
                          <a:latin typeface="Calibri"/>
                          <a:ea typeface="Calibri"/>
                          <a:cs typeface="Times New Roman"/>
                        </a:rPr>
                        <a:t>Term in </a:t>
                      </a:r>
                      <a:r>
                        <a:rPr lang="en-US" sz="1100" dirty="0" smtClean="0">
                          <a:latin typeface="Calibri"/>
                          <a:ea typeface="Calibri"/>
                          <a:cs typeface="Times New Roman"/>
                        </a:rPr>
                        <a:t>Duration PEC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l">
                        <a:lnSpc>
                          <a:spcPct val="115000"/>
                        </a:lnSpc>
                        <a:spcBef>
                          <a:spcPts val="0"/>
                        </a:spcBef>
                        <a:spcAft>
                          <a:spcPts val="0"/>
                        </a:spcAft>
                      </a:pPr>
                      <a:r>
                        <a:rPr lang="en-US" sz="1100" dirty="0">
                          <a:latin typeface="Calibri"/>
                          <a:ea typeface="Calibri"/>
                          <a:cs typeface="Times New Roman"/>
                        </a:rPr>
                        <a:t>Human </a:t>
                      </a:r>
                      <a:r>
                        <a:rPr lang="en-US" sz="1100" dirty="0" smtClean="0">
                          <a:latin typeface="Calibri"/>
                          <a:ea typeface="Calibri"/>
                          <a:cs typeface="Times New Roman"/>
                        </a:rPr>
                        <a:t>Health 1 </a:t>
                      </a:r>
                      <a:r>
                        <a:rPr lang="en-US" sz="1100" dirty="0">
                          <a:latin typeface="Calibri"/>
                          <a:ea typeface="Calibri"/>
                          <a:cs typeface="Times New Roman"/>
                        </a:rPr>
                        <a:t>Term in </a:t>
                      </a:r>
                      <a:r>
                        <a:rPr lang="en-US" sz="1100" dirty="0" smtClean="0">
                          <a:latin typeface="Calibri"/>
                          <a:ea typeface="Calibri"/>
                          <a:cs typeface="Times New Roman"/>
                        </a:rPr>
                        <a:t>Duration HC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304800" y="4876800"/>
          <a:ext cx="4495800" cy="1143000"/>
        </p:xfrm>
        <a:graphic>
          <a:graphicData uri="http://schemas.openxmlformats.org/drawingml/2006/table">
            <a:tbl>
              <a:tblPr/>
              <a:tblGrid>
                <a:gridCol w="4495800"/>
              </a:tblGrid>
              <a:tr h="228600">
                <a:tc>
                  <a:txBody>
                    <a:bodyPr/>
                    <a:lstStyle/>
                    <a:p>
                      <a:pPr marL="0" marR="0" algn="l">
                        <a:lnSpc>
                          <a:spcPct val="115000"/>
                        </a:lnSpc>
                        <a:spcBef>
                          <a:spcPts val="0"/>
                        </a:spcBef>
                        <a:spcAft>
                          <a:spcPts val="0"/>
                        </a:spcAft>
                      </a:pPr>
                      <a:r>
                        <a:rPr lang="en-US" sz="1100" dirty="0">
                          <a:latin typeface="Calibri"/>
                          <a:ea typeface="Calibri"/>
                          <a:cs typeface="Times New Roman"/>
                        </a:rPr>
                        <a:t>German I </a:t>
                      </a:r>
                      <a:r>
                        <a:rPr lang="en-US" sz="1100" dirty="0" smtClean="0">
                          <a:latin typeface="Calibri"/>
                          <a:ea typeface="Calibri"/>
                          <a:cs typeface="Times New Roman"/>
                        </a:rPr>
                        <a:t>A&amp;B 2 </a:t>
                      </a:r>
                      <a:r>
                        <a:rPr lang="en-US" sz="1100" dirty="0">
                          <a:latin typeface="Calibri"/>
                          <a:ea typeface="Calibri"/>
                          <a:cs typeface="Times New Roman"/>
                        </a:rPr>
                        <a:t>Terms in </a:t>
                      </a:r>
                      <a:r>
                        <a:rPr lang="en-US" sz="1100" dirty="0" smtClean="0">
                          <a:latin typeface="Calibri"/>
                          <a:ea typeface="Calibri"/>
                          <a:cs typeface="Times New Roman"/>
                        </a:rPr>
                        <a:t>Duration WLC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l">
                        <a:lnSpc>
                          <a:spcPct val="115000"/>
                        </a:lnSpc>
                        <a:spcBef>
                          <a:spcPts val="0"/>
                        </a:spcBef>
                        <a:spcAft>
                          <a:spcPts val="0"/>
                        </a:spcAft>
                      </a:pPr>
                      <a:r>
                        <a:rPr lang="en-US" sz="1100" dirty="0">
                          <a:latin typeface="Calibri"/>
                          <a:ea typeface="Calibri"/>
                          <a:cs typeface="Times New Roman"/>
                        </a:rPr>
                        <a:t>Mandarin I </a:t>
                      </a:r>
                      <a:r>
                        <a:rPr lang="en-US" sz="1100" dirty="0" smtClean="0">
                          <a:latin typeface="Calibri"/>
                          <a:ea typeface="Calibri"/>
                          <a:cs typeface="Times New Roman"/>
                        </a:rPr>
                        <a:t>A&amp;B 2 </a:t>
                      </a:r>
                      <a:r>
                        <a:rPr lang="en-US" sz="1100" dirty="0">
                          <a:latin typeface="Calibri"/>
                          <a:ea typeface="Calibri"/>
                          <a:cs typeface="Times New Roman"/>
                        </a:rPr>
                        <a:t>Terms in </a:t>
                      </a:r>
                      <a:r>
                        <a:rPr lang="en-US" sz="1100" dirty="0" smtClean="0">
                          <a:latin typeface="Calibri"/>
                          <a:ea typeface="Calibri"/>
                          <a:cs typeface="Times New Roman"/>
                        </a:rPr>
                        <a:t>Duration WLC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l">
                        <a:lnSpc>
                          <a:spcPct val="115000"/>
                        </a:lnSpc>
                        <a:spcBef>
                          <a:spcPts val="0"/>
                        </a:spcBef>
                        <a:spcAft>
                          <a:spcPts val="0"/>
                        </a:spcAft>
                      </a:pPr>
                      <a:r>
                        <a:rPr lang="en-US" sz="1100" dirty="0">
                          <a:latin typeface="Calibri"/>
                          <a:ea typeface="Calibri"/>
                          <a:cs typeface="Times New Roman"/>
                        </a:rPr>
                        <a:t>Mandarin II </a:t>
                      </a:r>
                      <a:r>
                        <a:rPr lang="en-US" sz="1100" dirty="0" smtClean="0">
                          <a:latin typeface="Calibri"/>
                          <a:ea typeface="Calibri"/>
                          <a:cs typeface="Times New Roman"/>
                        </a:rPr>
                        <a:t>A&amp;B  2 </a:t>
                      </a:r>
                      <a:r>
                        <a:rPr lang="en-US" sz="1100" dirty="0">
                          <a:latin typeface="Calibri"/>
                          <a:ea typeface="Calibri"/>
                          <a:cs typeface="Times New Roman"/>
                        </a:rPr>
                        <a:t>Terms in </a:t>
                      </a:r>
                      <a:r>
                        <a:rPr lang="en-US" sz="1100" dirty="0" smtClean="0">
                          <a:latin typeface="Calibri"/>
                          <a:ea typeface="Calibri"/>
                          <a:cs typeface="Times New Roman"/>
                        </a:rPr>
                        <a:t>Duration WLC</a:t>
                      </a:r>
                      <a:r>
                        <a:rPr lang="en-US" sz="1100" baseline="0" dirty="0" smtClean="0">
                          <a:latin typeface="Calibri"/>
                          <a:ea typeface="Calibri"/>
                          <a:cs typeface="Times New Roman"/>
                        </a:rPr>
                        <a:t> </a:t>
                      </a:r>
                      <a:r>
                        <a:rPr lang="en-US" sz="1100" b="1" dirty="0" smtClean="0">
                          <a:latin typeface="Calibri"/>
                          <a:ea typeface="Calibri"/>
                          <a:cs typeface="Times New Roman"/>
                        </a:rPr>
                        <a:t>BY </a:t>
                      </a:r>
                      <a:r>
                        <a:rPr lang="en-US" sz="1100" b="1" dirty="0">
                          <a:latin typeface="Calibri"/>
                          <a:ea typeface="Calibri"/>
                          <a:cs typeface="Times New Roman"/>
                        </a:rPr>
                        <a:t>KMS </a:t>
                      </a:r>
                      <a:r>
                        <a:rPr lang="en-US" sz="1100" b="1" dirty="0" smtClean="0">
                          <a:latin typeface="Calibri"/>
                          <a:ea typeface="Calibri"/>
                          <a:cs typeface="Times New Roman"/>
                        </a:rPr>
                        <a:t>PLACEMENT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l">
                        <a:lnSpc>
                          <a:spcPct val="115000"/>
                        </a:lnSpc>
                        <a:spcBef>
                          <a:spcPts val="0"/>
                        </a:spcBef>
                        <a:spcAft>
                          <a:spcPts val="0"/>
                        </a:spcAft>
                      </a:pPr>
                      <a:r>
                        <a:rPr lang="en-US" sz="1100" dirty="0">
                          <a:latin typeface="Calibri"/>
                          <a:ea typeface="Calibri"/>
                          <a:cs typeface="Times New Roman"/>
                        </a:rPr>
                        <a:t>Spanish I A&amp;B </a:t>
                      </a:r>
                      <a:r>
                        <a:rPr lang="en-US" sz="1100" dirty="0" smtClean="0">
                          <a:latin typeface="Calibri"/>
                          <a:ea typeface="Calibri"/>
                          <a:cs typeface="Times New Roman"/>
                        </a:rPr>
                        <a:t>WLC 2 </a:t>
                      </a:r>
                      <a:r>
                        <a:rPr lang="en-US" sz="1100" dirty="0">
                          <a:latin typeface="Calibri"/>
                          <a:ea typeface="Calibri"/>
                          <a:cs typeface="Times New Roman"/>
                        </a:rPr>
                        <a:t>Terms in Duration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l">
                        <a:lnSpc>
                          <a:spcPct val="115000"/>
                        </a:lnSpc>
                        <a:spcBef>
                          <a:spcPts val="0"/>
                        </a:spcBef>
                        <a:spcAft>
                          <a:spcPts val="0"/>
                        </a:spcAft>
                      </a:pPr>
                      <a:r>
                        <a:rPr lang="en-US" sz="1100" dirty="0">
                          <a:latin typeface="Calibri"/>
                          <a:ea typeface="Calibri"/>
                          <a:cs typeface="Times New Roman"/>
                        </a:rPr>
                        <a:t>Spanish II A&amp;B </a:t>
                      </a:r>
                      <a:r>
                        <a:rPr lang="en-US" sz="1100" dirty="0" smtClean="0">
                          <a:latin typeface="Calibri"/>
                          <a:ea typeface="Calibri"/>
                          <a:cs typeface="Times New Roman"/>
                        </a:rPr>
                        <a:t>WLC  2 </a:t>
                      </a:r>
                      <a:r>
                        <a:rPr lang="en-US" sz="1100" dirty="0">
                          <a:latin typeface="Calibri"/>
                          <a:ea typeface="Calibri"/>
                          <a:cs typeface="Times New Roman"/>
                        </a:rPr>
                        <a:t>Terms in </a:t>
                      </a:r>
                      <a:r>
                        <a:rPr lang="en-US" sz="1100" dirty="0" smtClean="0">
                          <a:latin typeface="Calibri"/>
                          <a:ea typeface="Calibri"/>
                          <a:cs typeface="Times New Roman"/>
                        </a:rPr>
                        <a:t>Duration </a:t>
                      </a:r>
                      <a:r>
                        <a:rPr lang="en-US" sz="1100" b="1" dirty="0" smtClean="0">
                          <a:latin typeface="Calibri"/>
                          <a:ea typeface="Calibri"/>
                          <a:cs typeface="Times New Roman"/>
                        </a:rPr>
                        <a:t>BY </a:t>
                      </a:r>
                      <a:r>
                        <a:rPr lang="en-US" sz="1100" b="1" dirty="0">
                          <a:latin typeface="Calibri"/>
                          <a:ea typeface="Calibri"/>
                          <a:cs typeface="Times New Roman"/>
                        </a:rPr>
                        <a:t>KMS PLACEMENT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nvGraphicFramePr>
        <p:xfrm>
          <a:off x="304800" y="6172200"/>
          <a:ext cx="4495800" cy="530633"/>
        </p:xfrm>
        <a:graphic>
          <a:graphicData uri="http://schemas.openxmlformats.org/drawingml/2006/table">
            <a:tbl>
              <a:tblPr/>
              <a:tblGrid>
                <a:gridCol w="4495800"/>
              </a:tblGrid>
              <a:tr h="228600">
                <a:tc>
                  <a:txBody>
                    <a:bodyPr/>
                    <a:lstStyle/>
                    <a:p>
                      <a:pPr marL="0" marR="0" algn="l">
                        <a:lnSpc>
                          <a:spcPct val="115000"/>
                        </a:lnSpc>
                        <a:spcBef>
                          <a:spcPts val="0"/>
                        </a:spcBef>
                        <a:spcAft>
                          <a:spcPts val="0"/>
                        </a:spcAft>
                      </a:pPr>
                      <a:r>
                        <a:rPr lang="en-US" sz="1100" dirty="0">
                          <a:latin typeface="Calibri"/>
                          <a:ea typeface="Calibri"/>
                          <a:cs typeface="Times New Roman"/>
                        </a:rPr>
                        <a:t>Intro to Web </a:t>
                      </a:r>
                      <a:r>
                        <a:rPr lang="en-US" sz="1100" dirty="0" smtClean="0">
                          <a:latin typeface="Calibri"/>
                          <a:ea typeface="Calibri"/>
                          <a:cs typeface="Times New Roman"/>
                        </a:rPr>
                        <a:t>Design 1 </a:t>
                      </a:r>
                      <a:r>
                        <a:rPr lang="en-US" sz="1100" dirty="0">
                          <a:latin typeface="Calibri"/>
                          <a:ea typeface="Calibri"/>
                          <a:cs typeface="Times New Roman"/>
                        </a:rPr>
                        <a:t>Term in Duration </a:t>
                      </a:r>
                      <a:r>
                        <a:rPr lang="en-US" sz="1100" dirty="0" smtClean="0">
                          <a:latin typeface="Calibri"/>
                          <a:ea typeface="Calibri"/>
                          <a:cs typeface="Times New Roman"/>
                        </a:rPr>
                        <a:t>VPAC/TC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033">
                <a:tc>
                  <a:txBody>
                    <a:bodyPr/>
                    <a:lstStyle/>
                    <a:p>
                      <a:pPr marL="0" marR="0" algn="l">
                        <a:lnSpc>
                          <a:spcPct val="115000"/>
                        </a:lnSpc>
                        <a:spcBef>
                          <a:spcPts val="0"/>
                        </a:spcBef>
                        <a:spcAft>
                          <a:spcPts val="0"/>
                        </a:spcAft>
                      </a:pPr>
                      <a:r>
                        <a:rPr lang="en-US" sz="1100" dirty="0" smtClean="0">
                          <a:latin typeface="Calibri"/>
                          <a:ea typeface="Calibri"/>
                          <a:cs typeface="Times New Roman"/>
                        </a:rPr>
                        <a:t>Adv. </a:t>
                      </a:r>
                      <a:r>
                        <a:rPr lang="en-US" sz="1100" dirty="0">
                          <a:latin typeface="Calibri"/>
                          <a:ea typeface="Calibri"/>
                          <a:cs typeface="Times New Roman"/>
                        </a:rPr>
                        <a:t>Web </a:t>
                      </a:r>
                      <a:r>
                        <a:rPr lang="en-US" sz="1100" dirty="0" smtClean="0">
                          <a:latin typeface="Calibri"/>
                          <a:ea typeface="Calibri"/>
                          <a:cs typeface="Times New Roman"/>
                        </a:rPr>
                        <a:t>Design 1 </a:t>
                      </a:r>
                      <a:r>
                        <a:rPr lang="en-US" sz="1100" dirty="0">
                          <a:latin typeface="Calibri"/>
                          <a:ea typeface="Calibri"/>
                          <a:cs typeface="Times New Roman"/>
                        </a:rPr>
                        <a:t>Term in </a:t>
                      </a:r>
                      <a:r>
                        <a:rPr lang="en-US" sz="1100" dirty="0" smtClean="0">
                          <a:latin typeface="Calibri"/>
                          <a:ea typeface="Calibri"/>
                          <a:cs typeface="Times New Roman"/>
                        </a:rPr>
                        <a:t>Duration </a:t>
                      </a:r>
                      <a:r>
                        <a:rPr lang="en-US" sz="1100" b="1" dirty="0" smtClean="0">
                          <a:latin typeface="Calibri"/>
                          <a:ea typeface="Calibri"/>
                          <a:cs typeface="Times New Roman"/>
                        </a:rPr>
                        <a:t>Pre-Requisite</a:t>
                      </a:r>
                      <a:r>
                        <a:rPr lang="en-US" sz="1100" b="1" dirty="0">
                          <a:latin typeface="Calibri"/>
                          <a:ea typeface="Calibri"/>
                          <a:cs typeface="Times New Roman"/>
                        </a:rPr>
                        <a:t>: Web </a:t>
                      </a:r>
                      <a:r>
                        <a:rPr lang="en-US" sz="1100" b="1" dirty="0" smtClean="0">
                          <a:latin typeface="Calibri"/>
                          <a:ea typeface="Calibri"/>
                          <a:cs typeface="Times New Roman"/>
                        </a:rPr>
                        <a:t>Design VPAC/TC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 name="TextBox 26"/>
          <p:cNvSpPr txBox="1"/>
          <p:nvPr/>
        </p:nvSpPr>
        <p:spPr>
          <a:xfrm>
            <a:off x="2438400" y="228600"/>
            <a:ext cx="3429000" cy="381000"/>
          </a:xfrm>
          <a:prstGeom prst="rect">
            <a:avLst/>
          </a:prstGeom>
          <a:noFill/>
        </p:spPr>
        <p:txBody>
          <a:bodyPr wrap="square" rtlCol="0">
            <a:spAutoFit/>
          </a:bodyPr>
          <a:lstStyle/>
          <a:p>
            <a:r>
              <a:rPr lang="en-US" dirty="0" smtClean="0"/>
              <a:t>Elective Options</a:t>
            </a:r>
            <a:endParaRPr lang="en-US"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2811</TotalTime>
  <Words>1069</Words>
  <Application>Microsoft Office PowerPoint</Application>
  <PresentationFormat>On-screen Show (4:3)</PresentationFormat>
  <Paragraphs>151</Paragraphs>
  <Slides>33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Opulent</vt:lpstr>
      <vt:lpstr>Acrobat Document</vt:lpstr>
      <vt:lpstr>Lake Shore High School</vt:lpstr>
      <vt:lpstr>Welcome to  Lake Shore High School!</vt:lpstr>
      <vt:lpstr>Your Counselor (By last name)</vt:lpstr>
      <vt:lpstr>During the scheduling process, the Goal of the Counseling Department is to  assist you in…</vt:lpstr>
      <vt:lpstr>Trimester Guide</vt:lpstr>
      <vt:lpstr>Where are you planning on going to college?</vt:lpstr>
      <vt:lpstr> Graduation requirements can be found on the left hand side of registration form</vt:lpstr>
      <vt:lpstr>Course Book</vt:lpstr>
      <vt:lpstr>Slide 9</vt:lpstr>
      <vt:lpstr>Courses you will take  as a 9th grade student</vt:lpstr>
      <vt:lpstr>What will a common 9th grade schedule look like ?</vt:lpstr>
      <vt:lpstr>Scheduling Time Line</vt:lpstr>
      <vt:lpstr>Scheduling Time Line</vt:lpstr>
      <vt:lpstr>Slide 14</vt:lpstr>
      <vt:lpstr>Slide 15</vt:lpstr>
      <vt:lpstr>Getting Started</vt:lpstr>
      <vt:lpstr>Select ‘Class Registration’ from the left side of the screen</vt:lpstr>
      <vt:lpstr>You will see that all of your core requirements have been selected for you</vt:lpstr>
      <vt:lpstr>Move to the line titled  ‘9th Grade english’. Select the box with the pencil at the end of the  row to choose your english classes. </vt:lpstr>
      <vt:lpstr>You must choose literature &amp; rhetoric A, B, &amp; C -or- if you are currently in honors english, you must select honors literature &amp; rhetoric a, B, &amp; c. When you have selected your courses, press ‘Okay’.</vt:lpstr>
      <vt:lpstr>Move to the line titled  ‘9th Grade Math’. Select the box with the pencil at the end of the  row to choose your Math classes. </vt:lpstr>
      <vt:lpstr>You must choose Algebra 1A, Algebra 1B, &amp; Algebra 1C -or- if you are in advanced algebra now, you must select geometry a, geometry b, and geometry c. When you have selected your courses, press ‘Okay’.</vt:lpstr>
      <vt:lpstr>After pressing ‘okay’ your Math classes should be visible on the main request screen and the red exclamation point (!) should turn into a green check(P)</vt:lpstr>
      <vt:lpstr>Move to the line titled  ‘Ninth Grade Electives’. Select the box with the pencil at the end of the row to choose your Elective classes. </vt:lpstr>
      <vt:lpstr>Select two elective courses and then press ‘Okay’</vt:lpstr>
      <vt:lpstr>After pressing ‘okay’ your Elective classes should be visible on the main request screen and the red exclamation point (!) should turn into a green check (P)</vt:lpstr>
      <vt:lpstr>Move to the line titled ‘Alternates’. Select the box with the pencil at the end of the row to choose your Alternate classes. </vt:lpstr>
      <vt:lpstr>Choose up to 6 Alternates in case there are conflicts with your originally scheduled classes</vt:lpstr>
      <vt:lpstr>After pressing ‘okay’ your Alternate classes should be visible on the main request screen and the red exclamation point (!) should turn into a green check (P)</vt:lpstr>
      <vt:lpstr>Please review your choices, and once everything is correct press submit to enter your schedule requests</vt:lpstr>
      <vt:lpstr>REMEMBER !!!</vt:lpstr>
      <vt:lpstr>VERY IMPORTANT!!</vt:lpstr>
      <vt:lpstr>Your Course Registration Form requires a Parent/Guardian Signature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Lake Shore Public Schools</dc:creator>
  <cp:lastModifiedBy>jweiss</cp:lastModifiedBy>
  <cp:revision>206</cp:revision>
  <cp:lastPrinted>1601-01-01T00:00:00Z</cp:lastPrinted>
  <dcterms:created xsi:type="dcterms:W3CDTF">2007-02-20T20:35:21Z</dcterms:created>
  <dcterms:modified xsi:type="dcterms:W3CDTF">2019-02-13T17:22:34Z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TC010900161033</vt:lpwstr>
  </property>
</Properties>
</file>